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3" r:id="rId1"/>
  </p:sldMasterIdLst>
  <p:notesMasterIdLst>
    <p:notesMasterId r:id="rId33"/>
  </p:notesMasterIdLst>
  <p:sldIdLst>
    <p:sldId id="256" r:id="rId2"/>
    <p:sldId id="282" r:id="rId3"/>
    <p:sldId id="286" r:id="rId4"/>
    <p:sldId id="287" r:id="rId5"/>
    <p:sldId id="257" r:id="rId6"/>
    <p:sldId id="258" r:id="rId7"/>
    <p:sldId id="259" r:id="rId8"/>
    <p:sldId id="260" r:id="rId9"/>
    <p:sldId id="261" r:id="rId10"/>
    <p:sldId id="26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5" r:id="rId30"/>
    <p:sldId id="283" r:id="rId31"/>
    <p:sldId id="284" r:id="rId3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Garamond" pitchFamily="18" charset="0"/>
        <a:ea typeface="+mn-ea"/>
        <a:cs typeface="Arial" charset="0"/>
      </a:defRPr>
    </a:lvl1pPr>
    <a:lvl2pPr marL="457200" algn="l" rtl="0" fontAlgn="base">
      <a:spcBef>
        <a:spcPct val="0"/>
      </a:spcBef>
      <a:spcAft>
        <a:spcPct val="0"/>
      </a:spcAft>
      <a:defRPr kern="1200">
        <a:solidFill>
          <a:schemeClr val="tx1"/>
        </a:solidFill>
        <a:latin typeface="Garamond" pitchFamily="18" charset="0"/>
        <a:ea typeface="+mn-ea"/>
        <a:cs typeface="Arial" charset="0"/>
      </a:defRPr>
    </a:lvl2pPr>
    <a:lvl3pPr marL="914400" algn="l" rtl="0" fontAlgn="base">
      <a:spcBef>
        <a:spcPct val="0"/>
      </a:spcBef>
      <a:spcAft>
        <a:spcPct val="0"/>
      </a:spcAft>
      <a:defRPr kern="1200">
        <a:solidFill>
          <a:schemeClr val="tx1"/>
        </a:solidFill>
        <a:latin typeface="Garamond" pitchFamily="18" charset="0"/>
        <a:ea typeface="+mn-ea"/>
        <a:cs typeface="Arial" charset="0"/>
      </a:defRPr>
    </a:lvl3pPr>
    <a:lvl4pPr marL="1371600" algn="l" rtl="0" fontAlgn="base">
      <a:spcBef>
        <a:spcPct val="0"/>
      </a:spcBef>
      <a:spcAft>
        <a:spcPct val="0"/>
      </a:spcAft>
      <a:defRPr kern="1200">
        <a:solidFill>
          <a:schemeClr val="tx1"/>
        </a:solidFill>
        <a:latin typeface="Garamond" pitchFamily="18" charset="0"/>
        <a:ea typeface="+mn-ea"/>
        <a:cs typeface="Arial" charset="0"/>
      </a:defRPr>
    </a:lvl4pPr>
    <a:lvl5pPr marL="1828800" algn="l" rtl="0" fontAlgn="base">
      <a:spcBef>
        <a:spcPct val="0"/>
      </a:spcBef>
      <a:spcAft>
        <a:spcPct val="0"/>
      </a:spcAft>
      <a:defRPr kern="1200">
        <a:solidFill>
          <a:schemeClr val="tx1"/>
        </a:solidFill>
        <a:latin typeface="Garamond" pitchFamily="18" charset="0"/>
        <a:ea typeface="+mn-ea"/>
        <a:cs typeface="Arial" charset="0"/>
      </a:defRPr>
    </a:lvl5pPr>
    <a:lvl6pPr marL="2286000" algn="l" defTabSz="914400" rtl="0" eaLnBrk="1" latinLnBrk="0" hangingPunct="1">
      <a:defRPr kern="1200">
        <a:solidFill>
          <a:schemeClr val="tx1"/>
        </a:solidFill>
        <a:latin typeface="Garamond" pitchFamily="18" charset="0"/>
        <a:ea typeface="+mn-ea"/>
        <a:cs typeface="Arial" charset="0"/>
      </a:defRPr>
    </a:lvl6pPr>
    <a:lvl7pPr marL="2743200" algn="l" defTabSz="914400" rtl="0" eaLnBrk="1" latinLnBrk="0" hangingPunct="1">
      <a:defRPr kern="1200">
        <a:solidFill>
          <a:schemeClr val="tx1"/>
        </a:solidFill>
        <a:latin typeface="Garamond" pitchFamily="18" charset="0"/>
        <a:ea typeface="+mn-ea"/>
        <a:cs typeface="Arial" charset="0"/>
      </a:defRPr>
    </a:lvl7pPr>
    <a:lvl8pPr marL="3200400" algn="l" defTabSz="914400" rtl="0" eaLnBrk="1" latinLnBrk="0" hangingPunct="1">
      <a:defRPr kern="1200">
        <a:solidFill>
          <a:schemeClr val="tx1"/>
        </a:solidFill>
        <a:latin typeface="Garamond" pitchFamily="18" charset="0"/>
        <a:ea typeface="+mn-ea"/>
        <a:cs typeface="Arial" charset="0"/>
      </a:defRPr>
    </a:lvl8pPr>
    <a:lvl9pPr marL="3657600" algn="l" defTabSz="914400" rtl="0" eaLnBrk="1" latinLnBrk="0" hangingPunct="1">
      <a:defRPr kern="1200">
        <a:solidFill>
          <a:schemeClr val="tx1"/>
        </a:solidFill>
        <a:latin typeface="Garamond"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4" d="100"/>
          <a:sy n="134" d="100"/>
        </p:scale>
        <p:origin x="-1616"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06B657-165C-4231-9814-91B6994416F4}" type="datetimeFigureOut">
              <a:rPr lang="en-US" smtClean="0"/>
              <a:pPr/>
              <a:t>2/22/12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1A9340-EE8D-4716-B101-667C702ABA21}" type="slidenum">
              <a:rPr lang="en-US" smtClean="0"/>
              <a:pPr/>
              <a:t>‹#›</a:t>
            </a:fld>
            <a:endParaRPr lang="en-US"/>
          </a:p>
        </p:txBody>
      </p:sp>
    </p:spTree>
    <p:extLst>
      <p:ext uri="{BB962C8B-B14F-4D97-AF65-F5344CB8AC3E}">
        <p14:creationId xmlns:p14="http://schemas.microsoft.com/office/powerpoint/2010/main" val="358085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31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B1A9340-EE8D-4716-B101-667C702ABA2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0069066-555B-4C37-AEAF-3FBF684F966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92D0BB-8526-42B3-BD5A-4E9D3BD631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2663FE-B7BE-4B22-8343-393A949FA55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697B38-AD75-4C90-9186-EF192BA282B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889770-04D6-4A04-92A0-4D22922AFD5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F7DA6-C464-4613-B3C4-51650BCEE06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AC0D7-1A94-40BF-AB09-16EDB3A0ABC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7B57EF-5F93-4261-91E9-7B05B1341D5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037AEA-3243-478E-B5F2-2E2E001B2A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8925A-E6A1-4D9F-AEBD-8C4C77C5B47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9E8BCD1-2D4B-4441-8A63-0B2ABAA93C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B3070A6-5A9B-48B3-AF37-DEF16EAC210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6000" i="1" u="sng" dirty="0" smtClean="0">
                <a:solidFill>
                  <a:schemeClr val="tx1"/>
                </a:solidFill>
              </a:rPr>
              <a:t>The Church</a:t>
            </a:r>
            <a:endParaRPr lang="en-US" sz="6000" i="1" u="sng" dirty="0">
              <a:solidFill>
                <a:schemeClr val="tx1"/>
              </a:solidFill>
            </a:endParaRPr>
          </a:p>
        </p:txBody>
      </p:sp>
      <p:sp>
        <p:nvSpPr>
          <p:cNvPr id="5" name="Subtitle 4"/>
          <p:cNvSpPr>
            <a:spLocks noGrp="1"/>
          </p:cNvSpPr>
          <p:nvPr>
            <p:ph type="subTitle" idx="1"/>
          </p:nvPr>
        </p:nvSpPr>
        <p:spPr/>
        <p:txBody>
          <a:bodyPr/>
          <a:lstStyle/>
          <a:p>
            <a:r>
              <a:rPr lang="en-US" dirty="0" smtClean="0"/>
              <a:t>What is it and </a:t>
            </a:r>
            <a:r>
              <a:rPr lang="en-US" dirty="0" smtClean="0">
                <a:solidFill>
                  <a:schemeClr val="tx1"/>
                </a:solidFill>
              </a:rPr>
              <a:t>Why should I </a:t>
            </a:r>
            <a:r>
              <a:rPr lang="en-US" dirty="0" smtClean="0">
                <a:solidFill>
                  <a:schemeClr val="tx1"/>
                </a:solidFill>
              </a:rPr>
              <a:t>be apart?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57200" y="457200"/>
            <a:ext cx="8229600" cy="1143000"/>
          </a:xfrm>
        </p:spPr>
        <p:txBody>
          <a:bodyPr/>
          <a:lstStyle/>
          <a:p>
            <a:r>
              <a:rPr lang="en-US" dirty="0"/>
              <a:t>Reasons To Go To Church</a:t>
            </a:r>
          </a:p>
        </p:txBody>
      </p:sp>
      <p:sp>
        <p:nvSpPr>
          <p:cNvPr id="35843" name="Rectangle 3"/>
          <p:cNvSpPr>
            <a:spLocks noGrp="1" noChangeArrowheads="1"/>
          </p:cNvSpPr>
          <p:nvPr>
            <p:ph idx="1"/>
          </p:nvPr>
        </p:nvSpPr>
        <p:spPr/>
        <p:txBody>
          <a:bodyPr/>
          <a:lstStyle/>
          <a:p>
            <a:pPr>
              <a:lnSpc>
                <a:spcPct val="90000"/>
              </a:lnSpc>
            </a:pPr>
            <a:r>
              <a:rPr lang="en-US" b="1" dirty="0"/>
              <a:t>To be made stronger as a Christian.</a:t>
            </a:r>
          </a:p>
          <a:p>
            <a:pPr lvl="1">
              <a:lnSpc>
                <a:spcPct val="90000"/>
              </a:lnSpc>
            </a:pPr>
            <a:r>
              <a:rPr lang="en-US" dirty="0">
                <a:effectLst/>
              </a:rPr>
              <a:t>Hebrews 10:25</a:t>
            </a:r>
          </a:p>
          <a:p>
            <a:pPr lvl="1">
              <a:lnSpc>
                <a:spcPct val="90000"/>
              </a:lnSpc>
            </a:pPr>
            <a:r>
              <a:rPr lang="en-US" dirty="0">
                <a:effectLst/>
              </a:rPr>
              <a:t>Acts 2:41-47</a:t>
            </a:r>
          </a:p>
          <a:p>
            <a:pPr lvl="1">
              <a:lnSpc>
                <a:spcPct val="90000"/>
              </a:lnSpc>
            </a:pPr>
            <a:r>
              <a:rPr lang="en-US" b="1" u="sng" dirty="0">
                <a:effectLst/>
              </a:rPr>
              <a:t>1 Corinthians 14:26</a:t>
            </a:r>
            <a:r>
              <a:rPr lang="en-US" dirty="0">
                <a:effectLst/>
              </a:rPr>
              <a:t>  </a:t>
            </a:r>
            <a:r>
              <a:rPr lang="en-US" i="1" dirty="0">
                <a:effectLst/>
              </a:rPr>
              <a:t>How is it then, brethren? when ye come together, every one of you hath a psalm, hath a doctrine, hath a tongue, hath a revelation, hath an interpretation. Let all things be done unto edifying</a:t>
            </a:r>
            <a:r>
              <a:rPr lang="en-US" dirty="0">
                <a:effectLst/>
              </a:rPr>
              <a:t>. </a:t>
            </a:r>
            <a:br>
              <a:rPr lang="en-US" dirty="0">
                <a:effectLst/>
              </a:rPr>
            </a:br>
            <a:r>
              <a:rPr lang="en-US" dirty="0"/>
              <a:t/>
            </a:r>
            <a:br>
              <a:rPr lang="en-US" dirty="0"/>
            </a:b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457200"/>
            <a:ext cx="8229600" cy="1143000"/>
          </a:xfrm>
        </p:spPr>
        <p:txBody>
          <a:bodyPr/>
          <a:lstStyle/>
          <a:p>
            <a:r>
              <a:rPr lang="en-US" dirty="0"/>
              <a:t>Reasons To Go To Church</a:t>
            </a:r>
          </a:p>
        </p:txBody>
      </p:sp>
      <p:sp>
        <p:nvSpPr>
          <p:cNvPr id="37891" name="Rectangle 3"/>
          <p:cNvSpPr>
            <a:spLocks noGrp="1" noChangeArrowheads="1"/>
          </p:cNvSpPr>
          <p:nvPr>
            <p:ph idx="1"/>
          </p:nvPr>
        </p:nvSpPr>
        <p:spPr/>
        <p:txBody>
          <a:bodyPr/>
          <a:lstStyle/>
          <a:p>
            <a:pPr>
              <a:lnSpc>
                <a:spcPct val="90000"/>
              </a:lnSpc>
            </a:pPr>
            <a:r>
              <a:rPr lang="en-US" b="1" dirty="0"/>
              <a:t>Because my children need it.</a:t>
            </a:r>
          </a:p>
          <a:p>
            <a:pPr lvl="1">
              <a:lnSpc>
                <a:spcPct val="90000"/>
              </a:lnSpc>
            </a:pPr>
            <a:r>
              <a:rPr lang="en-US" b="1" u="sng" dirty="0">
                <a:effectLst/>
              </a:rPr>
              <a:t>Ephesians 6:4</a:t>
            </a:r>
            <a:r>
              <a:rPr lang="en-US" dirty="0">
                <a:effectLst/>
              </a:rPr>
              <a:t>  And, ye fathers, provoke not your children to wrath: but bring them up in the nurture and admonition of the Lord.</a:t>
            </a:r>
            <a:r>
              <a:rPr lang="en-US" dirty="0"/>
              <a:t> </a:t>
            </a:r>
          </a:p>
          <a:p>
            <a:pPr lvl="2">
              <a:lnSpc>
                <a:spcPct val="90000"/>
              </a:lnSpc>
            </a:pPr>
            <a:r>
              <a:rPr lang="en-US" dirty="0">
                <a:effectLst/>
              </a:rPr>
              <a:t>Yes, your children need to grow up in the Lord!</a:t>
            </a:r>
          </a:p>
          <a:p>
            <a:pPr lvl="2">
              <a:lnSpc>
                <a:spcPct val="90000"/>
              </a:lnSpc>
            </a:pPr>
            <a:r>
              <a:rPr lang="en-US" dirty="0">
                <a:effectLst/>
              </a:rPr>
              <a:t>It’s your responsibility </a:t>
            </a:r>
          </a:p>
          <a:p>
            <a:pPr lvl="1">
              <a:lnSpc>
                <a:spcPct val="90000"/>
              </a:lnSpc>
            </a:pP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animEffect transition="in" filter="wipe(down)">
                                      <p:cBhvr>
                                        <p:cTn id="15" dur="500"/>
                                        <p:tgtEl>
                                          <p:spTgt spid="37891">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7891">
                                            <p:txEl>
                                              <p:pRg st="3" end="3"/>
                                            </p:txEl>
                                          </p:spTgt>
                                        </p:tgtEl>
                                        <p:attrNameLst>
                                          <p:attrName>style.visibility</p:attrName>
                                        </p:attrNameLst>
                                      </p:cBhvr>
                                      <p:to>
                                        <p:strVal val="visible"/>
                                      </p:to>
                                    </p:set>
                                    <p:animEffect transition="in" filter="wipe(down)">
                                      <p:cBhvr>
                                        <p:cTn id="20" dur="5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457200"/>
            <a:ext cx="8229600" cy="1143000"/>
          </a:xfrm>
        </p:spPr>
        <p:txBody>
          <a:bodyPr/>
          <a:lstStyle/>
          <a:p>
            <a:r>
              <a:rPr lang="en-US" dirty="0"/>
              <a:t>Reasons To Go To Church</a:t>
            </a:r>
          </a:p>
        </p:txBody>
      </p:sp>
      <p:sp>
        <p:nvSpPr>
          <p:cNvPr id="38915" name="Rectangle 3"/>
          <p:cNvSpPr>
            <a:spLocks noGrp="1" noChangeArrowheads="1"/>
          </p:cNvSpPr>
          <p:nvPr>
            <p:ph idx="1"/>
          </p:nvPr>
        </p:nvSpPr>
        <p:spPr>
          <a:xfrm>
            <a:off x="457200" y="1600200"/>
            <a:ext cx="8229600" cy="4953000"/>
          </a:xfrm>
        </p:spPr>
        <p:txBody>
          <a:bodyPr/>
          <a:lstStyle/>
          <a:p>
            <a:pPr>
              <a:lnSpc>
                <a:spcPct val="90000"/>
              </a:lnSpc>
            </a:pPr>
            <a:r>
              <a:rPr lang="en-US" b="1" dirty="0"/>
              <a:t>Because my children need it.</a:t>
            </a:r>
          </a:p>
          <a:p>
            <a:pPr lvl="1">
              <a:lnSpc>
                <a:spcPct val="90000"/>
              </a:lnSpc>
            </a:pPr>
            <a:r>
              <a:rPr lang="en-US" dirty="0">
                <a:effectLst/>
              </a:rPr>
              <a:t>Ephesians 6:4</a:t>
            </a:r>
          </a:p>
          <a:p>
            <a:pPr lvl="2">
              <a:lnSpc>
                <a:spcPct val="90000"/>
              </a:lnSpc>
            </a:pPr>
            <a:r>
              <a:rPr lang="en-US" dirty="0">
                <a:effectLst/>
              </a:rPr>
              <a:t>Yes, your children need to grow up in the Lord!</a:t>
            </a:r>
          </a:p>
          <a:p>
            <a:pPr lvl="2">
              <a:lnSpc>
                <a:spcPct val="90000"/>
              </a:lnSpc>
            </a:pPr>
            <a:r>
              <a:rPr lang="en-US" dirty="0">
                <a:effectLst/>
              </a:rPr>
              <a:t>It’s your responsibility </a:t>
            </a:r>
          </a:p>
          <a:p>
            <a:pPr lvl="1">
              <a:lnSpc>
                <a:spcPct val="90000"/>
              </a:lnSpc>
            </a:pPr>
            <a:r>
              <a:rPr lang="en-US" b="1" u="sng" dirty="0">
                <a:effectLst/>
              </a:rPr>
              <a:t>Titus 2:3-5</a:t>
            </a:r>
            <a:r>
              <a:rPr lang="en-US" dirty="0">
                <a:effectLst/>
              </a:rPr>
              <a:t> </a:t>
            </a:r>
            <a:r>
              <a:rPr lang="en-US" dirty="0"/>
              <a:t> </a:t>
            </a:r>
            <a:r>
              <a:rPr lang="en-US" dirty="0">
                <a:effectLst/>
              </a:rPr>
              <a:t>The aged women likewise, that </a:t>
            </a:r>
            <a:r>
              <a:rPr lang="en-US" i="1" dirty="0">
                <a:effectLst/>
              </a:rPr>
              <a:t>they be</a:t>
            </a:r>
            <a:r>
              <a:rPr lang="en-US" dirty="0">
                <a:effectLst/>
              </a:rPr>
              <a:t> in </a:t>
            </a:r>
            <a:r>
              <a:rPr lang="en-US" dirty="0" err="1">
                <a:effectLst/>
              </a:rPr>
              <a:t>behaviour</a:t>
            </a:r>
            <a:r>
              <a:rPr lang="en-US" dirty="0">
                <a:effectLst/>
              </a:rPr>
              <a:t> as </a:t>
            </a:r>
            <a:r>
              <a:rPr lang="en-US" dirty="0" err="1">
                <a:effectLst/>
              </a:rPr>
              <a:t>becometh</a:t>
            </a:r>
            <a:r>
              <a:rPr lang="en-US" dirty="0">
                <a:effectLst/>
              </a:rPr>
              <a:t> holiness, not false accusers, not given to much wine, teachers of good things; That they may teach the young women to be sober, to love their husbands, to love their children, </a:t>
            </a:r>
            <a:r>
              <a:rPr lang="en-US" i="1" dirty="0">
                <a:effectLst/>
              </a:rPr>
              <a:t>To be</a:t>
            </a:r>
            <a:r>
              <a:rPr lang="en-US" dirty="0">
                <a:effectLst/>
              </a:rPr>
              <a:t> discreet, chaste, keepers at home, good, obedient to their own husbands, that the word of God be not blasphemed.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457200"/>
            <a:ext cx="8229600" cy="1143000"/>
          </a:xfrm>
        </p:spPr>
        <p:txBody>
          <a:bodyPr/>
          <a:lstStyle/>
          <a:p>
            <a:r>
              <a:rPr lang="en-US" dirty="0"/>
              <a:t>Reasons To Go To Church</a:t>
            </a:r>
          </a:p>
        </p:txBody>
      </p:sp>
      <p:sp>
        <p:nvSpPr>
          <p:cNvPr id="39939" name="Rectangle 3"/>
          <p:cNvSpPr>
            <a:spLocks noGrp="1" noChangeArrowheads="1"/>
          </p:cNvSpPr>
          <p:nvPr>
            <p:ph idx="1"/>
          </p:nvPr>
        </p:nvSpPr>
        <p:spPr>
          <a:xfrm>
            <a:off x="457200" y="1600200"/>
            <a:ext cx="8229600" cy="4953000"/>
          </a:xfrm>
        </p:spPr>
        <p:txBody>
          <a:bodyPr/>
          <a:lstStyle/>
          <a:p>
            <a:pPr>
              <a:lnSpc>
                <a:spcPct val="90000"/>
              </a:lnSpc>
            </a:pPr>
            <a:r>
              <a:rPr lang="en-US" b="1" dirty="0"/>
              <a:t>Because my Lord and Savior Died for it!!</a:t>
            </a:r>
          </a:p>
          <a:p>
            <a:pPr lvl="1">
              <a:lnSpc>
                <a:spcPct val="90000"/>
              </a:lnSpc>
            </a:pPr>
            <a:r>
              <a:rPr lang="en-US" b="1" u="sng" dirty="0">
                <a:effectLst/>
              </a:rPr>
              <a:t>Ephesians 5:25-27</a:t>
            </a:r>
            <a:r>
              <a:rPr lang="en-US" dirty="0">
                <a:effectLst/>
              </a:rPr>
              <a:t>  Husbands, love your wives, even as Christ also loved the church, and gave himself for it; That he might sanctify and cleanse it with the washing of water by the word, That he might present it to himself a glorious church, not having spot, or wrinkle, or any such thing; but that it should be holy and without blemish.</a:t>
            </a:r>
            <a:r>
              <a:rPr lang="en-US" dirty="0"/>
              <a:t> </a:t>
            </a:r>
            <a:br>
              <a:rPr lang="en-US" dirty="0"/>
            </a:br>
            <a:r>
              <a:rPr lang="en-US" dirty="0"/>
              <a:t/>
            </a:r>
            <a:br>
              <a:rPr lang="en-US" dirty="0"/>
            </a:br>
            <a:r>
              <a:rPr lang="en-US" dirty="0"/>
              <a:t/>
            </a:r>
            <a:br>
              <a:rPr lang="en-US" dirty="0"/>
            </a:br>
            <a:r>
              <a:rPr lang="en-US" dirty="0"/>
              <a:t/>
            </a:r>
            <a:br>
              <a:rPr lang="en-US" dirty="0"/>
            </a:b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457200"/>
            <a:ext cx="8229600" cy="1143000"/>
          </a:xfrm>
        </p:spPr>
        <p:txBody>
          <a:bodyPr/>
          <a:lstStyle/>
          <a:p>
            <a:r>
              <a:rPr lang="en-US" dirty="0"/>
              <a:t>Reasons To Go To Church</a:t>
            </a:r>
          </a:p>
        </p:txBody>
      </p:sp>
      <p:sp>
        <p:nvSpPr>
          <p:cNvPr id="40963" name="Rectangle 3"/>
          <p:cNvSpPr>
            <a:spLocks noGrp="1" noChangeArrowheads="1"/>
          </p:cNvSpPr>
          <p:nvPr>
            <p:ph idx="1"/>
          </p:nvPr>
        </p:nvSpPr>
        <p:spPr>
          <a:xfrm>
            <a:off x="457200" y="1600200"/>
            <a:ext cx="8229600" cy="4953000"/>
          </a:xfrm>
        </p:spPr>
        <p:txBody>
          <a:bodyPr/>
          <a:lstStyle/>
          <a:p>
            <a:pPr>
              <a:lnSpc>
                <a:spcPct val="90000"/>
              </a:lnSpc>
            </a:pPr>
            <a:r>
              <a:rPr lang="en-US" b="1" dirty="0"/>
              <a:t>Because my Lord and Savior Died for it!!</a:t>
            </a:r>
          </a:p>
          <a:p>
            <a:pPr lvl="1">
              <a:lnSpc>
                <a:spcPct val="90000"/>
              </a:lnSpc>
            </a:pPr>
            <a:r>
              <a:rPr lang="en-US" dirty="0">
                <a:effectLst/>
              </a:rPr>
              <a:t>Ephesians 5:25-27 </a:t>
            </a:r>
          </a:p>
          <a:p>
            <a:pPr lvl="1">
              <a:lnSpc>
                <a:spcPct val="90000"/>
              </a:lnSpc>
            </a:pPr>
            <a:r>
              <a:rPr lang="en-US" b="1" u="sng" dirty="0">
                <a:effectLst/>
              </a:rPr>
              <a:t>Acts 20:28</a:t>
            </a:r>
            <a:r>
              <a:rPr lang="en-US" dirty="0">
                <a:effectLst/>
              </a:rPr>
              <a:t>  Take heed therefore unto yourselves, and to all the flock, over the which the Holy Ghost hath made you overseers, to feed </a:t>
            </a:r>
            <a:r>
              <a:rPr lang="en-US" b="1" u="sng" dirty="0">
                <a:effectLst/>
              </a:rPr>
              <a:t>the church of God, which he hath purchased with his own blood</a:t>
            </a:r>
            <a:r>
              <a:rPr lang="en-US" dirty="0">
                <a:effectLst/>
              </a:rPr>
              <a:t>. </a:t>
            </a:r>
            <a:br>
              <a:rPr lang="en-US" dirty="0">
                <a:effectLst/>
              </a:rPr>
            </a:br>
            <a:endParaRPr lang="en-US" dirty="0">
              <a:effectLst/>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ctrTitle"/>
          </p:nvPr>
        </p:nvSpPr>
        <p:spPr/>
        <p:txBody>
          <a:bodyPr/>
          <a:lstStyle/>
          <a:p>
            <a:r>
              <a:rPr lang="en-US" dirty="0"/>
              <a:t>What motivates us to go to church?</a:t>
            </a: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44035" name="Rectangle 3"/>
          <p:cNvSpPr>
            <a:spLocks noGrp="1" noChangeArrowheads="1"/>
          </p:cNvSpPr>
          <p:nvPr>
            <p:ph idx="1"/>
          </p:nvPr>
        </p:nvSpPr>
        <p:spPr>
          <a:xfrm>
            <a:off x="457200" y="1600200"/>
            <a:ext cx="8229600" cy="4953000"/>
          </a:xfrm>
        </p:spPr>
        <p:txBody>
          <a:bodyPr/>
          <a:lstStyle/>
          <a:p>
            <a:pPr>
              <a:lnSpc>
                <a:spcPct val="90000"/>
              </a:lnSpc>
            </a:pPr>
            <a:r>
              <a:rPr lang="en-US" b="1" dirty="0"/>
              <a:t>Persecution</a:t>
            </a:r>
            <a:endParaRPr lang="en-US" dirty="0"/>
          </a:p>
          <a:p>
            <a:pPr lvl="1">
              <a:lnSpc>
                <a:spcPct val="90000"/>
              </a:lnSpc>
            </a:pPr>
            <a:r>
              <a:rPr lang="en-US" b="1" u="sng" dirty="0">
                <a:effectLst/>
              </a:rPr>
              <a:t>Matthew 13:18-21</a:t>
            </a:r>
            <a:r>
              <a:rPr lang="en-US" dirty="0">
                <a:effectLst/>
              </a:rPr>
              <a:t>  Hear ye therefore the parable of the sower. When any one </a:t>
            </a:r>
            <a:r>
              <a:rPr lang="en-US" dirty="0" err="1">
                <a:effectLst/>
              </a:rPr>
              <a:t>heareth</a:t>
            </a:r>
            <a:r>
              <a:rPr lang="en-US" dirty="0">
                <a:effectLst/>
              </a:rPr>
              <a:t> the word of the kingdom, and </a:t>
            </a:r>
            <a:r>
              <a:rPr lang="en-US" dirty="0" err="1">
                <a:effectLst/>
              </a:rPr>
              <a:t>understandeth</a:t>
            </a:r>
            <a:r>
              <a:rPr lang="en-US" dirty="0">
                <a:effectLst/>
              </a:rPr>
              <a:t> </a:t>
            </a:r>
            <a:r>
              <a:rPr lang="en-US" i="1" dirty="0">
                <a:effectLst/>
              </a:rPr>
              <a:t>it</a:t>
            </a:r>
            <a:r>
              <a:rPr lang="en-US" dirty="0">
                <a:effectLst/>
              </a:rPr>
              <a:t> not, then cometh the wicked </a:t>
            </a:r>
            <a:r>
              <a:rPr lang="en-US" i="1" dirty="0">
                <a:effectLst/>
              </a:rPr>
              <a:t>one</a:t>
            </a:r>
            <a:r>
              <a:rPr lang="en-US" dirty="0">
                <a:effectLst/>
              </a:rPr>
              <a:t>, and </a:t>
            </a:r>
            <a:r>
              <a:rPr lang="en-US" dirty="0" err="1">
                <a:effectLst/>
              </a:rPr>
              <a:t>catcheth</a:t>
            </a:r>
            <a:r>
              <a:rPr lang="en-US" dirty="0">
                <a:effectLst/>
              </a:rPr>
              <a:t> away that which was sown in his heart. This is he which received seed by the way side.  But he that received the seed into stony places, the same is he that </a:t>
            </a:r>
            <a:r>
              <a:rPr lang="en-US" dirty="0" err="1">
                <a:effectLst/>
              </a:rPr>
              <a:t>heareth</a:t>
            </a:r>
            <a:r>
              <a:rPr lang="en-US" dirty="0">
                <a:effectLst/>
              </a:rPr>
              <a:t> the word, and anon with joy </a:t>
            </a:r>
            <a:r>
              <a:rPr lang="en-US" dirty="0" err="1">
                <a:effectLst/>
              </a:rPr>
              <a:t>receiveth</a:t>
            </a:r>
            <a:r>
              <a:rPr lang="en-US" dirty="0">
                <a:effectLst/>
              </a:rPr>
              <a:t> it; Yet hath he not root in himself, but </a:t>
            </a:r>
            <a:r>
              <a:rPr lang="en-US" dirty="0" err="1">
                <a:effectLst/>
              </a:rPr>
              <a:t>dureth</a:t>
            </a:r>
            <a:r>
              <a:rPr lang="en-US" dirty="0">
                <a:effectLst/>
              </a:rPr>
              <a:t> for a while:</a:t>
            </a:r>
            <a:r>
              <a:rPr lang="en-US" dirty="0"/>
              <a:t> </a:t>
            </a:r>
            <a:r>
              <a:rPr lang="en-US" b="1" u="sng" dirty="0">
                <a:effectLst/>
              </a:rPr>
              <a:t>for when tribulation or persecution </a:t>
            </a:r>
            <a:r>
              <a:rPr lang="en-US" b="1" u="sng" dirty="0" err="1">
                <a:effectLst/>
              </a:rPr>
              <a:t>ariseth</a:t>
            </a:r>
            <a:r>
              <a:rPr lang="en-US" b="1" u="sng" dirty="0">
                <a:effectLst/>
              </a:rPr>
              <a:t> because of the word, by and by he is offended.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45059" name="Rectangle 3"/>
          <p:cNvSpPr>
            <a:spLocks noGrp="1" noChangeArrowheads="1"/>
          </p:cNvSpPr>
          <p:nvPr>
            <p:ph idx="1"/>
          </p:nvPr>
        </p:nvSpPr>
        <p:spPr>
          <a:xfrm>
            <a:off x="457200" y="1600200"/>
            <a:ext cx="8229600" cy="4953000"/>
          </a:xfrm>
        </p:spPr>
        <p:txBody>
          <a:bodyPr/>
          <a:lstStyle/>
          <a:p>
            <a:r>
              <a:rPr lang="en-US" b="1" dirty="0"/>
              <a:t>Fewer Financial Worries?</a:t>
            </a:r>
            <a:endParaRPr lang="en-US" dirty="0"/>
          </a:p>
          <a:p>
            <a:pPr lvl="1"/>
            <a:r>
              <a:rPr lang="en-US" b="1" u="sng" dirty="0">
                <a:effectLst/>
              </a:rPr>
              <a:t>Matthew 19:23-24</a:t>
            </a:r>
            <a:r>
              <a:rPr lang="en-US" dirty="0">
                <a:effectLst/>
              </a:rPr>
              <a:t>  Then said Jesus unto his disciples, Verily I say unto you, </a:t>
            </a:r>
            <a:r>
              <a:rPr lang="en-US" b="1" u="sng" dirty="0">
                <a:effectLst/>
              </a:rPr>
              <a:t>That a rich man shall hardly enter into the kingdom of heaven</a:t>
            </a:r>
            <a:r>
              <a:rPr lang="en-US" dirty="0">
                <a:effectLst/>
              </a:rPr>
              <a:t>.  And again I say unto you, It is easier for a camel to go through the eye of a needle, than for a rich man to enter into the kingdom of God.</a:t>
            </a:r>
            <a:r>
              <a:rPr lang="en-US" dirty="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46083" name="Rectangle 3"/>
          <p:cNvSpPr>
            <a:spLocks noGrp="1" noChangeArrowheads="1"/>
          </p:cNvSpPr>
          <p:nvPr>
            <p:ph idx="1"/>
          </p:nvPr>
        </p:nvSpPr>
        <p:spPr>
          <a:xfrm>
            <a:off x="457200" y="1600200"/>
            <a:ext cx="8229600" cy="4953000"/>
          </a:xfrm>
        </p:spPr>
        <p:txBody>
          <a:bodyPr/>
          <a:lstStyle/>
          <a:p>
            <a:r>
              <a:rPr lang="en-US" b="1" dirty="0"/>
              <a:t>Fewer Financial Worries?</a:t>
            </a:r>
            <a:endParaRPr lang="en-US" dirty="0"/>
          </a:p>
          <a:p>
            <a:pPr lvl="1"/>
            <a:r>
              <a:rPr lang="en-US" dirty="0">
                <a:effectLst/>
              </a:rPr>
              <a:t>Matthew 19:23-24  </a:t>
            </a:r>
          </a:p>
          <a:p>
            <a:pPr lvl="1"/>
            <a:r>
              <a:rPr lang="en-US" b="1" u="sng" dirty="0">
                <a:effectLst/>
              </a:rPr>
              <a:t>Luke 16:13</a:t>
            </a:r>
            <a:r>
              <a:rPr lang="en-US" dirty="0">
                <a:effectLst/>
              </a:rPr>
              <a:t>  No servant can serve two masters: for either he will hate the one, and love the other; or else he will hold to the one, and despise the other. Ye cannot serve God and mammon. </a:t>
            </a:r>
            <a:br>
              <a:rPr lang="en-US" dirty="0">
                <a:effectLst/>
              </a:rPr>
            </a:br>
            <a:r>
              <a:rPr lang="en-US" dirty="0">
                <a:effectLst/>
              </a:rPr>
              <a:t/>
            </a:r>
            <a:br>
              <a:rPr lang="en-US" dirty="0">
                <a:effectLst/>
              </a:rPr>
            </a:br>
            <a:endParaRPr lang="en-US" dirty="0">
              <a:effectLst/>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47107" name="Rectangle 3"/>
          <p:cNvSpPr>
            <a:spLocks noGrp="1" noChangeArrowheads="1"/>
          </p:cNvSpPr>
          <p:nvPr>
            <p:ph idx="1"/>
          </p:nvPr>
        </p:nvSpPr>
        <p:spPr>
          <a:xfrm>
            <a:off x="457200" y="1600200"/>
            <a:ext cx="8229600" cy="4953000"/>
          </a:xfrm>
        </p:spPr>
        <p:txBody>
          <a:bodyPr/>
          <a:lstStyle/>
          <a:p>
            <a:r>
              <a:rPr lang="en-US" b="1" dirty="0"/>
              <a:t>Fewer Financial Worries?</a:t>
            </a:r>
            <a:endParaRPr lang="en-US" dirty="0"/>
          </a:p>
          <a:p>
            <a:pPr lvl="1"/>
            <a:r>
              <a:rPr lang="en-US" dirty="0">
                <a:effectLst/>
              </a:rPr>
              <a:t>Matthew 19:23-24  </a:t>
            </a:r>
          </a:p>
          <a:p>
            <a:pPr lvl="1"/>
            <a:r>
              <a:rPr lang="en-US" dirty="0">
                <a:effectLst/>
              </a:rPr>
              <a:t>Luke 16:13</a:t>
            </a:r>
          </a:p>
          <a:p>
            <a:pPr lvl="1"/>
            <a:r>
              <a:rPr lang="en-US" b="1" u="sng" dirty="0">
                <a:effectLst/>
              </a:rPr>
              <a:t>1 Timothy 6:10</a:t>
            </a:r>
            <a:r>
              <a:rPr lang="en-US" dirty="0">
                <a:effectLst/>
              </a:rPr>
              <a:t>  For the love of money is the root of all evil: which while some coveted after, they have erred from the faith, and pierced themselves through with many sorrows.</a:t>
            </a:r>
            <a:r>
              <a:rPr lang="en-US" dirty="0"/>
              <a:t> </a:t>
            </a:r>
            <a:br>
              <a:rPr lang="en-US" dirty="0"/>
            </a:br>
            <a:r>
              <a:rPr lang="en-US" dirty="0"/>
              <a:t/>
            </a:r>
            <a:br>
              <a:rPr lang="en-US" dirty="0"/>
            </a:b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534400" cy="1143000"/>
          </a:xfrm>
        </p:spPr>
        <p:txBody>
          <a:bodyPr>
            <a:normAutofit fontScale="90000"/>
          </a:bodyPr>
          <a:lstStyle/>
          <a:p>
            <a:r>
              <a:rPr lang="en-US" dirty="0" smtClean="0"/>
              <a:t>What do we mean by “the Church”?</a:t>
            </a:r>
            <a:endParaRPr lang="en-US" dirty="0"/>
          </a:p>
        </p:txBody>
      </p:sp>
      <p:sp>
        <p:nvSpPr>
          <p:cNvPr id="3" name="Content Placeholder 2"/>
          <p:cNvSpPr>
            <a:spLocks noGrp="1"/>
          </p:cNvSpPr>
          <p:nvPr>
            <p:ph idx="1"/>
          </p:nvPr>
        </p:nvSpPr>
        <p:spPr>
          <a:xfrm>
            <a:off x="457200" y="1600200"/>
            <a:ext cx="8229600" cy="3581400"/>
          </a:xfrm>
        </p:spPr>
        <p:txBody>
          <a:bodyPr>
            <a:normAutofit fontScale="77500" lnSpcReduction="20000"/>
          </a:bodyPr>
          <a:lstStyle/>
          <a:p>
            <a:r>
              <a:rPr lang="en-US" dirty="0" smtClean="0"/>
              <a:t>The word “</a:t>
            </a:r>
            <a:r>
              <a:rPr lang="en-US" dirty="0" smtClean="0"/>
              <a:t>Church” means Ecclesia</a:t>
            </a:r>
            <a:r>
              <a:rPr lang="en-US" dirty="0"/>
              <a:t> </a:t>
            </a:r>
            <a:r>
              <a:rPr lang="en-US" dirty="0" smtClean="0"/>
              <a:t>or “c</a:t>
            </a:r>
            <a:r>
              <a:rPr lang="en-US" dirty="0" smtClean="0">
                <a:effectLst/>
              </a:rPr>
              <a:t>alled out” </a:t>
            </a:r>
          </a:p>
          <a:p>
            <a:pPr lvl="1"/>
            <a:r>
              <a:rPr lang="en-US" dirty="0"/>
              <a:t>f</a:t>
            </a:r>
            <a:r>
              <a:rPr lang="en-US" dirty="0" smtClean="0">
                <a:effectLst/>
              </a:rPr>
              <a:t>or </a:t>
            </a:r>
            <a:r>
              <a:rPr lang="en-US" dirty="0" smtClean="0">
                <a:effectLst/>
              </a:rPr>
              <a:t>worship of God.</a:t>
            </a:r>
          </a:p>
          <a:p>
            <a:pPr lvl="1"/>
            <a:r>
              <a:rPr lang="en-US" b="1" dirty="0" smtClean="0"/>
              <a:t>Called out of what?  </a:t>
            </a:r>
          </a:p>
          <a:p>
            <a:pPr lvl="1"/>
            <a:r>
              <a:rPr lang="en-US" b="1" dirty="0"/>
              <a:t>2 Corinthians 6:14–</a:t>
            </a:r>
            <a:r>
              <a:rPr lang="en-US" b="1" dirty="0" smtClean="0"/>
              <a:t>18 </a:t>
            </a:r>
            <a:r>
              <a:rPr lang="en-US" dirty="0" smtClean="0"/>
              <a:t>“</a:t>
            </a:r>
            <a:r>
              <a:rPr lang="en-US" i="1" dirty="0"/>
              <a:t>Do not be unequally yoked together with unbelievers. For what fellowship has righteousness with </a:t>
            </a:r>
            <a:r>
              <a:rPr lang="en-US" i="1" dirty="0">
                <a:solidFill>
                  <a:srgbClr val="FF0000"/>
                </a:solidFill>
              </a:rPr>
              <a:t>lawlessness</a:t>
            </a:r>
            <a:r>
              <a:rPr lang="en-US" i="1" dirty="0"/>
              <a:t>? And what communion has light with </a:t>
            </a:r>
            <a:r>
              <a:rPr lang="en-US" i="1" dirty="0">
                <a:solidFill>
                  <a:srgbClr val="FF0000"/>
                </a:solidFill>
              </a:rPr>
              <a:t>darkness</a:t>
            </a:r>
            <a:r>
              <a:rPr lang="en-US" i="1" dirty="0"/>
              <a:t>? And what accord has Christ with </a:t>
            </a:r>
            <a:r>
              <a:rPr lang="en-US" i="1" dirty="0" smtClean="0">
                <a:solidFill>
                  <a:srgbClr val="FF0000"/>
                </a:solidFill>
              </a:rPr>
              <a:t>Belial </a:t>
            </a:r>
            <a:r>
              <a:rPr lang="en-US" sz="1500" i="1" dirty="0" smtClean="0"/>
              <a:t>(a name for the devil)</a:t>
            </a:r>
            <a:r>
              <a:rPr lang="en-US" i="1" dirty="0" smtClean="0"/>
              <a:t>? </a:t>
            </a:r>
            <a:r>
              <a:rPr lang="en-US" i="1" dirty="0"/>
              <a:t>Or what part has a believer with an </a:t>
            </a:r>
            <a:r>
              <a:rPr lang="en-US" i="1" dirty="0">
                <a:solidFill>
                  <a:srgbClr val="FF0000"/>
                </a:solidFill>
              </a:rPr>
              <a:t>unbeliever</a:t>
            </a:r>
            <a:r>
              <a:rPr lang="en-US" i="1" dirty="0"/>
              <a:t>? And what agreement has the temple of God with </a:t>
            </a:r>
            <a:r>
              <a:rPr lang="en-US" i="1" dirty="0">
                <a:solidFill>
                  <a:srgbClr val="FF0000"/>
                </a:solidFill>
              </a:rPr>
              <a:t>idols</a:t>
            </a:r>
            <a:r>
              <a:rPr lang="en-US" i="1" dirty="0"/>
              <a:t>? For you are the temple of the living God. As God has said: “I will dwell in them And walk among them. I will be their God, And they shall be My people.” Therefore “</a:t>
            </a:r>
            <a:r>
              <a:rPr lang="en-US" i="1" dirty="0">
                <a:solidFill>
                  <a:srgbClr val="FF0000"/>
                </a:solidFill>
              </a:rPr>
              <a:t>Come out from among them </a:t>
            </a:r>
            <a:r>
              <a:rPr lang="en-US" i="1" dirty="0"/>
              <a:t>And be separate, says the Lord. Do not touch what is unclean, And I will receive you.” “I will be a Father to you, And you shall be My sons and daughters, Says the Lord Almighty.”” </a:t>
            </a:r>
            <a:r>
              <a:rPr lang="en-US" i="1" dirty="0" smtClean="0"/>
              <a:t>(NKJV</a:t>
            </a:r>
            <a:r>
              <a:rPr lang="en-US" i="1" dirty="0"/>
              <a:t>)</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48131" name="Rectangle 3"/>
          <p:cNvSpPr>
            <a:spLocks noGrp="1" noChangeArrowheads="1"/>
          </p:cNvSpPr>
          <p:nvPr>
            <p:ph idx="1"/>
          </p:nvPr>
        </p:nvSpPr>
        <p:spPr>
          <a:xfrm>
            <a:off x="457200" y="1600200"/>
            <a:ext cx="8229600" cy="4953000"/>
          </a:xfrm>
        </p:spPr>
        <p:txBody>
          <a:bodyPr/>
          <a:lstStyle/>
          <a:p>
            <a:r>
              <a:rPr lang="en-US" b="1" dirty="0"/>
              <a:t>A Sincere Love for Christ?</a:t>
            </a:r>
            <a:endParaRPr lang="en-US" dirty="0"/>
          </a:p>
          <a:p>
            <a:pPr lvl="1"/>
            <a:r>
              <a:rPr lang="en-US" b="1" u="sng" dirty="0">
                <a:effectLst/>
              </a:rPr>
              <a:t>Matthew 22:37-38</a:t>
            </a:r>
            <a:r>
              <a:rPr lang="en-US" dirty="0">
                <a:effectLst/>
              </a:rPr>
              <a:t>  Jesus said unto him, Thou shalt love the Lord thy God with all thy heart, and with all thy soul, and with all thy mind. This is the first and great commandment. </a:t>
            </a:r>
          </a:p>
          <a:p>
            <a:pPr lvl="1"/>
            <a:r>
              <a:rPr lang="en-US" b="1" u="sng" dirty="0">
                <a:effectLst/>
              </a:rPr>
              <a:t>Ephesians 4:13-20</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49155" name="Rectangle 3"/>
          <p:cNvSpPr>
            <a:spLocks noGrp="1" noChangeArrowheads="1"/>
          </p:cNvSpPr>
          <p:nvPr>
            <p:ph idx="1"/>
          </p:nvPr>
        </p:nvSpPr>
        <p:spPr>
          <a:xfrm>
            <a:off x="457200" y="1600200"/>
            <a:ext cx="8229600" cy="4953000"/>
          </a:xfrm>
        </p:spPr>
        <p:txBody>
          <a:bodyPr/>
          <a:lstStyle/>
          <a:p>
            <a:r>
              <a:rPr lang="en-US" b="1" dirty="0"/>
              <a:t>A better understanding of my role in the church?</a:t>
            </a:r>
            <a:endParaRPr lang="en-US" dirty="0"/>
          </a:p>
          <a:p>
            <a:pPr lvl="1"/>
            <a:r>
              <a:rPr lang="en-US" b="1" u="sng" dirty="0">
                <a:effectLst/>
              </a:rPr>
              <a:t>Ephesians 4:15-16</a:t>
            </a:r>
            <a:r>
              <a:rPr lang="en-US" dirty="0">
                <a:effectLst/>
              </a:rPr>
              <a:t>  But speaking the truth in love, may grow up into him in all things, which is the head, </a:t>
            </a:r>
            <a:r>
              <a:rPr lang="en-US" i="1" dirty="0">
                <a:effectLst/>
              </a:rPr>
              <a:t>even</a:t>
            </a:r>
            <a:r>
              <a:rPr lang="en-US" dirty="0">
                <a:effectLst/>
              </a:rPr>
              <a:t> Christ:  From whom the whole body fitly joined together and compacted by that which every joint </a:t>
            </a:r>
            <a:r>
              <a:rPr lang="en-US" dirty="0" err="1">
                <a:effectLst/>
              </a:rPr>
              <a:t>supplieth</a:t>
            </a:r>
            <a:r>
              <a:rPr lang="en-US" dirty="0">
                <a:effectLst/>
              </a:rPr>
              <a:t>, according to the effectual working in the measure of every part, </a:t>
            </a:r>
            <a:r>
              <a:rPr lang="en-US" dirty="0" err="1">
                <a:effectLst/>
              </a:rPr>
              <a:t>maketh</a:t>
            </a:r>
            <a:r>
              <a:rPr lang="en-US" dirty="0">
                <a:effectLst/>
              </a:rPr>
              <a:t> increase of the body unto the edifying of itself in love.</a:t>
            </a:r>
            <a:r>
              <a:rPr lang="en-US" dirty="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915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1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50179" name="Rectangle 3"/>
          <p:cNvSpPr>
            <a:spLocks noGrp="1" noChangeArrowheads="1"/>
          </p:cNvSpPr>
          <p:nvPr>
            <p:ph idx="1"/>
          </p:nvPr>
        </p:nvSpPr>
        <p:spPr>
          <a:xfrm>
            <a:off x="457200" y="1600200"/>
            <a:ext cx="8229600" cy="4953000"/>
          </a:xfrm>
        </p:spPr>
        <p:txBody>
          <a:bodyPr/>
          <a:lstStyle/>
          <a:p>
            <a:r>
              <a:rPr lang="en-US" b="1" dirty="0"/>
              <a:t>A better understanding of my role in the church?</a:t>
            </a:r>
            <a:endParaRPr lang="en-US" dirty="0"/>
          </a:p>
          <a:p>
            <a:pPr lvl="1"/>
            <a:r>
              <a:rPr lang="en-US" dirty="0">
                <a:effectLst/>
              </a:rPr>
              <a:t>Ephesians 4:15-16</a:t>
            </a:r>
          </a:p>
          <a:p>
            <a:pPr lvl="1"/>
            <a:r>
              <a:rPr lang="en-US" b="1" dirty="0">
                <a:effectLst/>
              </a:rPr>
              <a:t>1 Corinthians 12:14-21</a:t>
            </a:r>
          </a:p>
          <a:p>
            <a:pPr lvl="1"/>
            <a:r>
              <a:rPr lang="en-US" b="1" u="sng" dirty="0">
                <a:effectLst/>
              </a:rPr>
              <a:t>1 John 5:3</a:t>
            </a:r>
            <a:r>
              <a:rPr lang="en-US" dirty="0">
                <a:effectLst/>
              </a:rPr>
              <a:t> For this is the love of God, that we keep his commandments: and his commandments are not grievous.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51203" name="Rectangle 3"/>
          <p:cNvSpPr>
            <a:spLocks noGrp="1" noChangeArrowheads="1"/>
          </p:cNvSpPr>
          <p:nvPr>
            <p:ph idx="1"/>
          </p:nvPr>
        </p:nvSpPr>
        <p:spPr>
          <a:xfrm>
            <a:off x="457200" y="1600200"/>
            <a:ext cx="8229600" cy="4953000"/>
          </a:xfrm>
        </p:spPr>
        <p:txBody>
          <a:bodyPr>
            <a:normAutofit lnSpcReduction="10000"/>
          </a:bodyPr>
          <a:lstStyle/>
          <a:p>
            <a:r>
              <a:rPr lang="en-US" sz="2800" b="1" dirty="0"/>
              <a:t>A recognition of my place on the cross.</a:t>
            </a:r>
          </a:p>
          <a:p>
            <a:pPr lvl="1"/>
            <a:r>
              <a:rPr lang="en-US" sz="2400" b="1" u="sng" dirty="0">
                <a:effectLst/>
              </a:rPr>
              <a:t>Romans 5:6-11</a:t>
            </a:r>
            <a:r>
              <a:rPr lang="en-US" sz="2400" dirty="0">
                <a:effectLst/>
              </a:rPr>
              <a:t>  For when we were yet without strength, in due time Christ died for the ungodly. For scarcely for a righteous man will one die: yet peradventure for a good man some would even dare to die. But God </a:t>
            </a:r>
            <a:r>
              <a:rPr lang="en-US" sz="2400" dirty="0" err="1">
                <a:effectLst/>
              </a:rPr>
              <a:t>commendeth</a:t>
            </a:r>
            <a:r>
              <a:rPr lang="en-US" sz="2400" dirty="0">
                <a:effectLst/>
              </a:rPr>
              <a:t> his love toward us, in that, while we were yet sinners, Christ died for us. Much more then, being now justified by his blood, we shall be saved from wrath through him. For if, when we were enemies, we were reconciled to God by the death of his Son, much more, being reconciled, we shall be saved by his life.  And not only </a:t>
            </a:r>
            <a:r>
              <a:rPr lang="en-US" sz="2400" i="1" dirty="0">
                <a:effectLst/>
              </a:rPr>
              <a:t>so</a:t>
            </a:r>
            <a:r>
              <a:rPr lang="en-US" sz="2400" dirty="0">
                <a:effectLst/>
              </a:rPr>
              <a:t>, but we also joy in God through our Lord Jesus Christ, by whom we have now received the atonement.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52227" name="Rectangle 3"/>
          <p:cNvSpPr>
            <a:spLocks noGrp="1" noChangeArrowheads="1"/>
          </p:cNvSpPr>
          <p:nvPr>
            <p:ph idx="1"/>
          </p:nvPr>
        </p:nvSpPr>
        <p:spPr>
          <a:xfrm>
            <a:off x="457200" y="1600200"/>
            <a:ext cx="8229600" cy="4953000"/>
          </a:xfrm>
        </p:spPr>
        <p:txBody>
          <a:bodyPr/>
          <a:lstStyle/>
          <a:p>
            <a:r>
              <a:rPr lang="en-US" b="1" dirty="0"/>
              <a:t>A recognition of my place on the cross.</a:t>
            </a:r>
          </a:p>
          <a:p>
            <a:pPr lvl="1"/>
            <a:r>
              <a:rPr lang="en-US" dirty="0">
                <a:effectLst/>
              </a:rPr>
              <a:t>Romans 5:6-11</a:t>
            </a:r>
          </a:p>
          <a:p>
            <a:pPr lvl="1"/>
            <a:r>
              <a:rPr lang="en-US" b="1" u="sng" dirty="0">
                <a:effectLst/>
              </a:rPr>
              <a:t>Hebrews 9:14</a:t>
            </a:r>
            <a:r>
              <a:rPr lang="en-US" dirty="0">
                <a:effectLst/>
              </a:rPr>
              <a:t>  How much more shall the blood of Christ, who through the eternal Spirit offered himself without spot to God, purge your conscience from dead works to serve the living God?</a:t>
            </a:r>
            <a:r>
              <a:rPr lang="en-US" dirty="0"/>
              <a:t> </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457200"/>
            <a:ext cx="8229600" cy="1143000"/>
          </a:xfrm>
        </p:spPr>
        <p:txBody>
          <a:bodyPr/>
          <a:lstStyle/>
          <a:p>
            <a:r>
              <a:rPr lang="en-US" dirty="0"/>
              <a:t>Motivations to go to church</a:t>
            </a:r>
          </a:p>
        </p:txBody>
      </p:sp>
      <p:sp>
        <p:nvSpPr>
          <p:cNvPr id="53251" name="Rectangle 3"/>
          <p:cNvSpPr>
            <a:spLocks noGrp="1" noChangeArrowheads="1"/>
          </p:cNvSpPr>
          <p:nvPr>
            <p:ph idx="1"/>
          </p:nvPr>
        </p:nvSpPr>
        <p:spPr>
          <a:xfrm>
            <a:off x="457200" y="1600200"/>
            <a:ext cx="8229600" cy="4953000"/>
          </a:xfrm>
        </p:spPr>
        <p:txBody>
          <a:bodyPr/>
          <a:lstStyle/>
          <a:p>
            <a:r>
              <a:rPr lang="en-US" b="1" dirty="0"/>
              <a:t>A recognition of my place on the cross.</a:t>
            </a:r>
          </a:p>
          <a:p>
            <a:pPr lvl="1"/>
            <a:r>
              <a:rPr lang="en-US" dirty="0">
                <a:effectLst/>
              </a:rPr>
              <a:t>Romans 5:6-11</a:t>
            </a:r>
          </a:p>
          <a:p>
            <a:pPr lvl="1"/>
            <a:r>
              <a:rPr lang="en-US" dirty="0">
                <a:effectLst/>
              </a:rPr>
              <a:t>Hebrews 9:14</a:t>
            </a:r>
          </a:p>
          <a:p>
            <a:pPr lvl="1"/>
            <a:r>
              <a:rPr lang="en-US" b="1" u="sng" dirty="0">
                <a:effectLst/>
              </a:rPr>
              <a:t>1 John 3:1-2</a:t>
            </a:r>
            <a:r>
              <a:rPr lang="en-US" dirty="0">
                <a:effectLst/>
              </a:rPr>
              <a:t> Behold, what manner of love the Father hath bestowed upon us, that we should be called the sons of God: therefore the world </a:t>
            </a:r>
            <a:r>
              <a:rPr lang="en-US" dirty="0" err="1">
                <a:effectLst/>
              </a:rPr>
              <a:t>knoweth</a:t>
            </a:r>
            <a:r>
              <a:rPr lang="en-US" dirty="0">
                <a:effectLst/>
              </a:rPr>
              <a:t> us not, because it knew him not. Beloved, now are we the sons of God, and it doth not yet appear what we shall be: but we know that, when he shall appear, we shall be like him; for we shall see him as he is.</a:t>
            </a:r>
            <a:r>
              <a:rPr lang="en-US" dirty="0"/>
              <a:t> </a:t>
            </a: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lvl="2"/>
            <a:r>
              <a:rPr lang="en-US" sz="5000" u="sng" dirty="0">
                <a:solidFill>
                  <a:schemeClr val="tx2"/>
                </a:solidFill>
                <a:latin typeface="+mj-lt"/>
              </a:rPr>
              <a:t>Worship In Christ's </a:t>
            </a:r>
            <a:r>
              <a:rPr lang="en-US" sz="5000" u="sng" dirty="0" smtClean="0">
                <a:solidFill>
                  <a:schemeClr val="tx2"/>
                </a:solidFill>
                <a:latin typeface="+mj-lt"/>
              </a:rPr>
              <a:t>Church</a:t>
            </a:r>
            <a:endParaRPr lang="en-US" sz="5000" dirty="0">
              <a:solidFill>
                <a:schemeClr val="tx2"/>
              </a:solidFill>
              <a:latin typeface="+mj-lt"/>
            </a:endParaRPr>
          </a:p>
        </p:txBody>
      </p:sp>
      <p:sp>
        <p:nvSpPr>
          <p:cNvPr id="3" name="Content Placeholder 2"/>
          <p:cNvSpPr>
            <a:spLocks noGrp="1"/>
          </p:cNvSpPr>
          <p:nvPr>
            <p:ph idx="1"/>
          </p:nvPr>
        </p:nvSpPr>
        <p:spPr/>
        <p:txBody>
          <a:bodyPr/>
          <a:lstStyle/>
          <a:p>
            <a:pPr lvl="0" hangingPunct="0"/>
            <a:r>
              <a:rPr lang="en-US" dirty="0" smtClean="0">
                <a:effectLst/>
              </a:rPr>
              <a:t>Assembling</a:t>
            </a:r>
            <a:r>
              <a:rPr lang="en-US" dirty="0">
                <a:effectLst/>
              </a:rPr>
              <a:t>: </a:t>
            </a:r>
            <a:endParaRPr lang="en-US" dirty="0" smtClean="0">
              <a:effectLst/>
            </a:endParaRPr>
          </a:p>
          <a:p>
            <a:pPr lvl="1" hangingPunct="0"/>
            <a:r>
              <a:rPr lang="en-US" dirty="0" smtClean="0">
                <a:effectLst/>
              </a:rPr>
              <a:t>Hebrews </a:t>
            </a:r>
            <a:r>
              <a:rPr lang="en-US" dirty="0">
                <a:effectLst/>
              </a:rPr>
              <a:t>10:25; 1Corinthians 14:26</a:t>
            </a:r>
            <a:endParaRPr lang="en-US" sz="2400" dirty="0">
              <a:effectLst/>
            </a:endParaRPr>
          </a:p>
          <a:p>
            <a:pPr lvl="0" hangingPunct="0"/>
            <a:r>
              <a:rPr lang="en-US" dirty="0">
                <a:effectLst/>
              </a:rPr>
              <a:t>Sunday: </a:t>
            </a:r>
            <a:endParaRPr lang="en-US" dirty="0" smtClean="0">
              <a:effectLst/>
            </a:endParaRPr>
          </a:p>
          <a:p>
            <a:pPr lvl="1" hangingPunct="0"/>
            <a:r>
              <a:rPr lang="en-US" dirty="0" smtClean="0">
                <a:effectLst/>
              </a:rPr>
              <a:t>Acts </a:t>
            </a:r>
            <a:r>
              <a:rPr lang="en-US" dirty="0">
                <a:effectLst/>
              </a:rPr>
              <a:t>20:7; Mark </a:t>
            </a:r>
            <a:r>
              <a:rPr lang="en-US" dirty="0" smtClean="0">
                <a:effectLst/>
              </a:rPr>
              <a:t>16:9, Acts 2</a:t>
            </a:r>
            <a:endParaRPr lang="en-US" sz="2400" dirty="0">
              <a:effectLst/>
            </a:endParaRPr>
          </a:p>
          <a:p>
            <a:pPr lvl="0" hangingPunct="0"/>
            <a:r>
              <a:rPr lang="en-US" dirty="0">
                <a:effectLst/>
              </a:rPr>
              <a:t>Giving: </a:t>
            </a:r>
            <a:endParaRPr lang="en-US" dirty="0" smtClean="0">
              <a:effectLst/>
            </a:endParaRPr>
          </a:p>
          <a:p>
            <a:pPr lvl="1" hangingPunct="0"/>
            <a:r>
              <a:rPr lang="en-US" dirty="0" smtClean="0">
                <a:effectLst/>
              </a:rPr>
              <a:t>2Corinthians </a:t>
            </a:r>
            <a:r>
              <a:rPr lang="en-US" dirty="0">
                <a:effectLst/>
              </a:rPr>
              <a:t>9:6,7; 1Corinthians 16:1,2</a:t>
            </a:r>
            <a:endParaRPr lang="en-US" sz="2400" dirty="0">
              <a:effectLst/>
            </a:endParaRPr>
          </a:p>
          <a:p>
            <a:pPr lvl="0" hangingPunct="0"/>
            <a:r>
              <a:rPr lang="en-US" dirty="0">
                <a:effectLst/>
              </a:rPr>
              <a:t>Lord's Supper: </a:t>
            </a:r>
            <a:endParaRPr lang="en-US" dirty="0" smtClean="0">
              <a:effectLst/>
            </a:endParaRPr>
          </a:p>
          <a:p>
            <a:pPr lvl="1" hangingPunct="0"/>
            <a:r>
              <a:rPr lang="en-US" dirty="0" smtClean="0">
                <a:effectLst/>
              </a:rPr>
              <a:t>1Corinthians </a:t>
            </a:r>
            <a:r>
              <a:rPr lang="en-US" dirty="0">
                <a:effectLst/>
              </a:rPr>
              <a:t>11:23-29</a:t>
            </a:r>
            <a:endParaRPr lang="en-US" sz="2400" dirty="0">
              <a:effectLst/>
            </a:endParaRP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hangingPunct="0"/>
            <a:r>
              <a:rPr lang="en-US" dirty="0" smtClean="0">
                <a:effectLst/>
              </a:rPr>
              <a:t>Prayer: </a:t>
            </a:r>
          </a:p>
          <a:p>
            <a:pPr lvl="1" hangingPunct="0"/>
            <a:r>
              <a:rPr lang="en-US" dirty="0" smtClean="0">
                <a:effectLst/>
              </a:rPr>
              <a:t>1Corinthians 14:15; Acts 12:12</a:t>
            </a:r>
            <a:endParaRPr lang="en-US" sz="2400" dirty="0" smtClean="0">
              <a:effectLst/>
            </a:endParaRPr>
          </a:p>
          <a:p>
            <a:pPr lvl="0" hangingPunct="0"/>
            <a:r>
              <a:rPr lang="en-US" dirty="0" smtClean="0">
                <a:effectLst/>
              </a:rPr>
              <a:t>Teaching: </a:t>
            </a:r>
          </a:p>
          <a:p>
            <a:pPr lvl="1" hangingPunct="0"/>
            <a:r>
              <a:rPr lang="en-US" dirty="0" smtClean="0">
                <a:effectLst/>
              </a:rPr>
              <a:t>1Corinthians 14:29-34; 1Timothy 2:11,12</a:t>
            </a:r>
            <a:endParaRPr lang="en-US" sz="2400" dirty="0" smtClean="0">
              <a:effectLst/>
            </a:endParaRPr>
          </a:p>
          <a:p>
            <a:pPr lvl="0" hangingPunct="0"/>
            <a:r>
              <a:rPr lang="en-US" dirty="0" smtClean="0">
                <a:effectLst/>
              </a:rPr>
              <a:t>Singing: </a:t>
            </a:r>
          </a:p>
          <a:p>
            <a:pPr lvl="1" hangingPunct="0"/>
            <a:r>
              <a:rPr lang="en-US" dirty="0" smtClean="0">
                <a:effectLst/>
              </a:rPr>
              <a:t>1Corinthians 14:15; Matthew 26:30 </a:t>
            </a:r>
            <a:endParaRPr lang="en-US" sz="2400" dirty="0" smtClean="0">
              <a:effectLst/>
            </a:endParaRPr>
          </a:p>
          <a:p>
            <a:pPr lvl="0" hangingPunct="0"/>
            <a:r>
              <a:rPr lang="en-US" dirty="0" smtClean="0">
                <a:effectLst/>
              </a:rPr>
              <a:t>Doctrines of men: </a:t>
            </a:r>
          </a:p>
          <a:p>
            <a:pPr lvl="1" hangingPunct="0"/>
            <a:r>
              <a:rPr lang="en-US" dirty="0" smtClean="0">
                <a:effectLst/>
              </a:rPr>
              <a:t>Matthew 15:8,9</a:t>
            </a:r>
            <a:endParaRPr lang="en-US" sz="2400" dirty="0" smtClean="0">
              <a:effectLst/>
            </a:endParaRPr>
          </a:p>
          <a:p>
            <a:endParaRPr lang="en-US" dirty="0"/>
          </a:p>
        </p:txBody>
      </p:sp>
      <p:sp>
        <p:nvSpPr>
          <p:cNvPr id="4" name="Title 1"/>
          <p:cNvSpPr>
            <a:spLocks noGrp="1"/>
          </p:cNvSpPr>
          <p:nvPr>
            <p:ph type="title"/>
          </p:nvPr>
        </p:nvSpPr>
        <p:spPr>
          <a:xfrm>
            <a:off x="457200" y="457200"/>
            <a:ext cx="8229600" cy="1143000"/>
          </a:xfrm>
        </p:spPr>
        <p:txBody>
          <a:bodyPr>
            <a:normAutofit/>
          </a:bodyPr>
          <a:lstStyle/>
          <a:p>
            <a:pPr lvl="2"/>
            <a:r>
              <a:rPr lang="en-US" sz="5000" u="sng" dirty="0">
                <a:solidFill>
                  <a:schemeClr val="tx2"/>
                </a:solidFill>
                <a:latin typeface="+mj-lt"/>
              </a:rPr>
              <a:t>Worship In Christ's </a:t>
            </a:r>
            <a:r>
              <a:rPr lang="en-US" sz="5000" u="sng" dirty="0" smtClean="0">
                <a:solidFill>
                  <a:schemeClr val="tx2"/>
                </a:solidFill>
                <a:latin typeface="+mj-lt"/>
              </a:rPr>
              <a:t>Church</a:t>
            </a:r>
            <a:endParaRPr lang="en-US" sz="5000" dirty="0">
              <a:solidFill>
                <a:schemeClr val="tx2"/>
              </a:solidFill>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r>
              <a:rPr lang="en-US" sz="5000" u="sng" dirty="0" smtClean="0">
                <a:solidFill>
                  <a:schemeClr val="tx2"/>
                </a:solidFill>
                <a:latin typeface="+mj-lt"/>
              </a:rPr>
              <a:t>Church Organization </a:t>
            </a:r>
            <a:r>
              <a:rPr lang="en-US" sz="3200" u="sng" dirty="0" smtClean="0">
                <a:solidFill>
                  <a:schemeClr val="tx2"/>
                </a:solidFill>
                <a:latin typeface="+mj-lt"/>
              </a:rPr>
              <a:t>Matthew 16:16</a:t>
            </a:r>
            <a:endParaRPr lang="en-US" sz="3200" dirty="0">
              <a:solidFill>
                <a:schemeClr val="tx2"/>
              </a:solidFill>
              <a:latin typeface="+mj-lt"/>
            </a:endParaRPr>
          </a:p>
        </p:txBody>
      </p:sp>
      <p:sp>
        <p:nvSpPr>
          <p:cNvPr id="3" name="Content Placeholder 2"/>
          <p:cNvSpPr>
            <a:spLocks noGrp="1"/>
          </p:cNvSpPr>
          <p:nvPr>
            <p:ph idx="1"/>
          </p:nvPr>
        </p:nvSpPr>
        <p:spPr/>
        <p:txBody>
          <a:bodyPr/>
          <a:lstStyle/>
          <a:p>
            <a:pPr lvl="0" hangingPunct="0"/>
            <a:r>
              <a:rPr lang="en-US" dirty="0" smtClean="0">
                <a:effectLst/>
              </a:rPr>
              <a:t>He </a:t>
            </a:r>
            <a:r>
              <a:rPr lang="en-US" dirty="0">
                <a:effectLst/>
              </a:rPr>
              <a:t>is the head</a:t>
            </a:r>
            <a:r>
              <a:rPr lang="en-US" dirty="0" smtClean="0">
                <a:effectLst/>
              </a:rPr>
              <a:t>:</a:t>
            </a:r>
          </a:p>
          <a:p>
            <a:pPr lvl="1" hangingPunct="0"/>
            <a:r>
              <a:rPr lang="en-US" dirty="0" smtClean="0">
                <a:effectLst/>
              </a:rPr>
              <a:t>Ephesians </a:t>
            </a:r>
            <a:r>
              <a:rPr lang="en-US" dirty="0">
                <a:effectLst/>
              </a:rPr>
              <a:t>1:22 </a:t>
            </a:r>
            <a:endParaRPr lang="en-US" sz="2400" dirty="0">
              <a:effectLst/>
            </a:endParaRPr>
          </a:p>
          <a:p>
            <a:pPr lvl="0" hangingPunct="0"/>
            <a:r>
              <a:rPr lang="en-US" dirty="0">
                <a:effectLst/>
              </a:rPr>
              <a:t>Elders: </a:t>
            </a:r>
            <a:endParaRPr lang="en-US" dirty="0" smtClean="0">
              <a:effectLst/>
            </a:endParaRPr>
          </a:p>
          <a:p>
            <a:pPr lvl="1" hangingPunct="0"/>
            <a:r>
              <a:rPr lang="en-US" dirty="0" smtClean="0">
                <a:effectLst/>
              </a:rPr>
              <a:t>1Pt.5:1-3</a:t>
            </a:r>
            <a:r>
              <a:rPr lang="en-US" dirty="0">
                <a:effectLst/>
              </a:rPr>
              <a:t>; 1Timothy 3:1-7; Philippians 1:1</a:t>
            </a:r>
            <a:endParaRPr lang="en-US" sz="2400" dirty="0">
              <a:effectLst/>
            </a:endParaRPr>
          </a:p>
          <a:p>
            <a:pPr lvl="0" hangingPunct="0"/>
            <a:r>
              <a:rPr lang="en-US" dirty="0">
                <a:effectLst/>
              </a:rPr>
              <a:t>Deacons: </a:t>
            </a:r>
            <a:endParaRPr lang="en-US" dirty="0" smtClean="0">
              <a:effectLst/>
            </a:endParaRPr>
          </a:p>
          <a:p>
            <a:pPr lvl="1" hangingPunct="0"/>
            <a:r>
              <a:rPr lang="en-US" dirty="0" smtClean="0">
                <a:effectLst/>
              </a:rPr>
              <a:t>1 Timothy </a:t>
            </a:r>
            <a:r>
              <a:rPr lang="en-US" dirty="0">
                <a:effectLst/>
              </a:rPr>
              <a:t>3:8-13; Ac.6:1-6; Philippians 1:1</a:t>
            </a:r>
            <a:endParaRPr lang="en-US" sz="2400" dirty="0">
              <a:effectLst/>
            </a:endParaRPr>
          </a:p>
          <a:p>
            <a:pPr lvl="0" hangingPunct="0"/>
            <a:endParaRPr lang="en-US" sz="2400" dirty="0"/>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hangingPunct="0"/>
            <a:r>
              <a:rPr lang="en-US" dirty="0" smtClean="0">
                <a:effectLst/>
              </a:rPr>
              <a:t>Evangelists: </a:t>
            </a:r>
          </a:p>
          <a:p>
            <a:pPr lvl="1" hangingPunct="0"/>
            <a:r>
              <a:rPr lang="en-US" dirty="0" smtClean="0">
                <a:effectLst/>
              </a:rPr>
              <a:t>2 Timothy 4:5; Titus 1:5</a:t>
            </a:r>
            <a:endParaRPr lang="en-US" sz="2400" dirty="0" smtClean="0">
              <a:effectLst/>
            </a:endParaRPr>
          </a:p>
          <a:p>
            <a:pPr lvl="0" hangingPunct="0"/>
            <a:r>
              <a:rPr lang="en-US" dirty="0" smtClean="0">
                <a:effectLst/>
              </a:rPr>
              <a:t>Saints: </a:t>
            </a:r>
          </a:p>
          <a:p>
            <a:pPr lvl="1" hangingPunct="0"/>
            <a:r>
              <a:rPr lang="en-US" dirty="0" smtClean="0">
                <a:effectLst/>
              </a:rPr>
              <a:t>1Corinthians 1:2;12:12-27; Philippians 1:1</a:t>
            </a:r>
            <a:endParaRPr lang="en-US" dirty="0">
              <a:effectLst/>
            </a:endParaRPr>
          </a:p>
        </p:txBody>
      </p:sp>
      <p:sp>
        <p:nvSpPr>
          <p:cNvPr id="4" name="Title 1"/>
          <p:cNvSpPr>
            <a:spLocks noGrp="1"/>
          </p:cNvSpPr>
          <p:nvPr>
            <p:ph type="title"/>
          </p:nvPr>
        </p:nvSpPr>
        <p:spPr>
          <a:xfrm>
            <a:off x="457200" y="704088"/>
            <a:ext cx="8229600" cy="1143000"/>
          </a:xfrm>
        </p:spPr>
        <p:txBody>
          <a:bodyPr>
            <a:noAutofit/>
          </a:bodyPr>
          <a:lstStyle/>
          <a:p>
            <a:pPr lvl="2"/>
            <a:r>
              <a:rPr lang="en-US" sz="5000" u="sng" dirty="0" smtClean="0">
                <a:solidFill>
                  <a:schemeClr val="tx2"/>
                </a:solidFill>
                <a:latin typeface="+mj-lt"/>
              </a:rPr>
              <a:t>Church Organization </a:t>
            </a:r>
            <a:r>
              <a:rPr lang="en-US" sz="3200" u="sng" dirty="0" smtClean="0">
                <a:solidFill>
                  <a:schemeClr val="tx2"/>
                </a:solidFill>
                <a:latin typeface="+mj-lt"/>
              </a:rPr>
              <a:t>Matthew 16:16</a:t>
            </a:r>
            <a:endParaRPr lang="en-US" sz="3200" dirty="0">
              <a:solidFill>
                <a:schemeClr val="tx2"/>
              </a:solidFill>
              <a:latin typeface="+mj-lt"/>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534400" cy="1143000"/>
          </a:xfrm>
        </p:spPr>
        <p:txBody>
          <a:bodyPr>
            <a:normAutofit fontScale="90000"/>
          </a:bodyPr>
          <a:lstStyle/>
          <a:p>
            <a:r>
              <a:rPr lang="en-US" dirty="0" smtClean="0"/>
              <a:t>What do we mean by “the Church”?</a:t>
            </a:r>
            <a:endParaRPr lang="en-US" dirty="0"/>
          </a:p>
        </p:txBody>
      </p:sp>
      <p:sp>
        <p:nvSpPr>
          <p:cNvPr id="3" name="Content Placeholder 2"/>
          <p:cNvSpPr>
            <a:spLocks noGrp="1"/>
          </p:cNvSpPr>
          <p:nvPr>
            <p:ph idx="1"/>
          </p:nvPr>
        </p:nvSpPr>
        <p:spPr>
          <a:xfrm>
            <a:off x="457200" y="1600200"/>
            <a:ext cx="8229600" cy="1828800"/>
          </a:xfrm>
        </p:spPr>
        <p:txBody>
          <a:bodyPr>
            <a:normAutofit/>
          </a:bodyPr>
          <a:lstStyle/>
          <a:p>
            <a:r>
              <a:rPr lang="en-US" dirty="0" smtClean="0"/>
              <a:t>The word “</a:t>
            </a:r>
            <a:r>
              <a:rPr lang="en-US" dirty="0" smtClean="0"/>
              <a:t>Church” means Ecclesia</a:t>
            </a:r>
            <a:r>
              <a:rPr lang="en-US" dirty="0"/>
              <a:t> </a:t>
            </a:r>
            <a:r>
              <a:rPr lang="en-US" dirty="0" smtClean="0"/>
              <a:t>or “c</a:t>
            </a:r>
            <a:r>
              <a:rPr lang="en-US" dirty="0" smtClean="0">
                <a:effectLst/>
              </a:rPr>
              <a:t>alled out” </a:t>
            </a:r>
          </a:p>
          <a:p>
            <a:pPr lvl="1"/>
            <a:r>
              <a:rPr lang="en-US" dirty="0"/>
              <a:t>f</a:t>
            </a:r>
            <a:r>
              <a:rPr lang="en-US" dirty="0" smtClean="0">
                <a:effectLst/>
              </a:rPr>
              <a:t>or </a:t>
            </a:r>
            <a:r>
              <a:rPr lang="en-US" dirty="0" smtClean="0">
                <a:effectLst/>
              </a:rPr>
              <a:t>worship of God.</a:t>
            </a:r>
          </a:p>
          <a:p>
            <a:pPr lvl="1"/>
            <a:r>
              <a:rPr lang="en-US" b="1" dirty="0" smtClean="0"/>
              <a:t>Called out of what? </a:t>
            </a:r>
            <a:r>
              <a:rPr lang="en-US" b="1" dirty="0" smtClean="0"/>
              <a:t> </a:t>
            </a:r>
            <a:r>
              <a:rPr lang="en-US" b="1" dirty="0" smtClean="0">
                <a:solidFill>
                  <a:srgbClr val="FF0000"/>
                </a:solidFill>
              </a:rPr>
              <a:t>A life of serving the Devil,  Lawlessness, Darkness, Idolatry, and Unbelief.</a:t>
            </a:r>
            <a:endParaRPr lang="en-US" b="1" dirty="0" smtClean="0">
              <a:solidFill>
                <a:srgbClr val="FF0000"/>
              </a:solidFill>
            </a:endParaRPr>
          </a:p>
        </p:txBody>
      </p:sp>
    </p:spTree>
    <p:extLst>
      <p:ext uri="{BB962C8B-B14F-4D97-AF65-F5344CB8AC3E}">
        <p14:creationId xmlns:p14="http://schemas.microsoft.com/office/powerpoint/2010/main" val="169682202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Rules and Guides for the Church</a:t>
            </a:r>
            <a:endParaRPr lang="en-US" dirty="0"/>
          </a:p>
        </p:txBody>
      </p:sp>
      <p:sp>
        <p:nvSpPr>
          <p:cNvPr id="3" name="Content Placeholder 2"/>
          <p:cNvSpPr>
            <a:spLocks noGrp="1"/>
          </p:cNvSpPr>
          <p:nvPr>
            <p:ph idx="1"/>
          </p:nvPr>
        </p:nvSpPr>
        <p:spPr>
          <a:effectLst/>
        </p:spPr>
        <p:txBody>
          <a:bodyPr/>
          <a:lstStyle/>
          <a:p>
            <a:pPr hangingPunct="0"/>
            <a:r>
              <a:rPr lang="en-US" b="1" dirty="0">
                <a:effectLst/>
              </a:rPr>
              <a:t>The Creed Of Christ's Church: </a:t>
            </a:r>
            <a:endParaRPr lang="en-US" b="1" dirty="0" smtClean="0">
              <a:effectLst/>
            </a:endParaRPr>
          </a:p>
          <a:p>
            <a:pPr lvl="1" hangingPunct="0"/>
            <a:r>
              <a:rPr lang="en-US" dirty="0" smtClean="0">
                <a:effectLst/>
              </a:rPr>
              <a:t>Matthew 16:13-16</a:t>
            </a:r>
          </a:p>
          <a:p>
            <a:pPr lvl="1" hangingPunct="0">
              <a:buNone/>
            </a:pPr>
            <a:endParaRPr lang="en-US" b="1" dirty="0"/>
          </a:p>
          <a:p>
            <a:pPr hangingPunct="0"/>
            <a:r>
              <a:rPr lang="en-US" b="1" dirty="0">
                <a:effectLst/>
              </a:rPr>
              <a:t>The Rule And Guide Of Christ's Church: </a:t>
            </a:r>
            <a:endParaRPr lang="en-US" b="1" dirty="0" smtClean="0">
              <a:effectLst/>
            </a:endParaRPr>
          </a:p>
          <a:p>
            <a:pPr lvl="1" hangingPunct="0"/>
            <a:r>
              <a:rPr lang="en-US" dirty="0" smtClean="0">
                <a:effectLst/>
              </a:rPr>
              <a:t>2 </a:t>
            </a:r>
            <a:r>
              <a:rPr lang="en-US" dirty="0">
                <a:effectLst/>
              </a:rPr>
              <a:t>Timothy  3:15-17</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r>
              <a:rPr lang="en-US" sz="5000" u="sng" dirty="0">
                <a:solidFill>
                  <a:schemeClr val="tx2"/>
                </a:solidFill>
                <a:latin typeface="+mj-lt"/>
              </a:rPr>
              <a:t>The Mission </a:t>
            </a:r>
            <a:r>
              <a:rPr lang="en-US" sz="5000" u="sng" dirty="0" smtClean="0">
                <a:solidFill>
                  <a:schemeClr val="tx2"/>
                </a:solidFill>
                <a:latin typeface="+mj-lt"/>
              </a:rPr>
              <a:t>of the Church:</a:t>
            </a:r>
            <a:endParaRPr lang="en-US" sz="5000" dirty="0">
              <a:solidFill>
                <a:schemeClr val="tx2"/>
              </a:solidFill>
              <a:latin typeface="+mj-lt"/>
            </a:endParaRPr>
          </a:p>
        </p:txBody>
      </p:sp>
      <p:sp>
        <p:nvSpPr>
          <p:cNvPr id="3" name="Content Placeholder 2"/>
          <p:cNvSpPr>
            <a:spLocks noGrp="1"/>
          </p:cNvSpPr>
          <p:nvPr>
            <p:ph idx="1"/>
          </p:nvPr>
        </p:nvSpPr>
        <p:spPr/>
        <p:txBody>
          <a:bodyPr/>
          <a:lstStyle/>
          <a:p>
            <a:pPr lvl="0" hangingPunct="0"/>
            <a:r>
              <a:rPr lang="en-US" b="1" dirty="0" smtClean="0">
                <a:effectLst/>
              </a:rPr>
              <a:t>Save </a:t>
            </a:r>
            <a:r>
              <a:rPr lang="en-US" b="1" dirty="0">
                <a:effectLst/>
              </a:rPr>
              <a:t>souls: </a:t>
            </a:r>
            <a:endParaRPr lang="en-US" b="1" dirty="0" smtClean="0">
              <a:effectLst/>
            </a:endParaRPr>
          </a:p>
          <a:p>
            <a:pPr lvl="1" hangingPunct="0"/>
            <a:r>
              <a:rPr lang="en-US" dirty="0" smtClean="0">
                <a:effectLst/>
              </a:rPr>
              <a:t>Romans </a:t>
            </a:r>
            <a:r>
              <a:rPr lang="en-US" dirty="0">
                <a:effectLst/>
              </a:rPr>
              <a:t>1:16</a:t>
            </a:r>
            <a:endParaRPr lang="en-US" sz="2400" dirty="0">
              <a:effectLst/>
            </a:endParaRPr>
          </a:p>
          <a:p>
            <a:pPr lvl="1" hangingPunct="0"/>
            <a:r>
              <a:rPr lang="en-US" dirty="0">
                <a:effectLst/>
              </a:rPr>
              <a:t>Ours: </a:t>
            </a:r>
            <a:endParaRPr lang="en-US" dirty="0" smtClean="0">
              <a:effectLst/>
            </a:endParaRPr>
          </a:p>
          <a:p>
            <a:pPr lvl="2" hangingPunct="0"/>
            <a:r>
              <a:rPr lang="en-US" dirty="0" smtClean="0">
                <a:effectLst/>
              </a:rPr>
              <a:t>2 Peter </a:t>
            </a:r>
            <a:r>
              <a:rPr lang="en-US" dirty="0">
                <a:effectLst/>
              </a:rPr>
              <a:t>1:10</a:t>
            </a:r>
            <a:endParaRPr lang="en-US" sz="2000" dirty="0">
              <a:effectLst/>
            </a:endParaRPr>
          </a:p>
          <a:p>
            <a:pPr lvl="1" hangingPunct="0"/>
            <a:r>
              <a:rPr lang="en-US" dirty="0">
                <a:effectLst/>
              </a:rPr>
              <a:t>Others: </a:t>
            </a:r>
          </a:p>
          <a:p>
            <a:pPr lvl="2" hangingPunct="0"/>
            <a:r>
              <a:rPr lang="en-US" dirty="0" smtClean="0">
                <a:effectLst/>
              </a:rPr>
              <a:t>Matthew </a:t>
            </a:r>
            <a:r>
              <a:rPr lang="en-US" dirty="0">
                <a:effectLst/>
              </a:rPr>
              <a:t>28:19,20</a:t>
            </a:r>
            <a:endParaRPr lang="en-US" sz="2000" dirty="0">
              <a:effectLst/>
            </a:endParaRP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8534400" cy="1143000"/>
          </a:xfrm>
        </p:spPr>
        <p:txBody>
          <a:bodyPr>
            <a:normAutofit/>
          </a:bodyPr>
          <a:lstStyle/>
          <a:p>
            <a:pPr algn="ctr"/>
            <a:r>
              <a:rPr lang="en-US" dirty="0" smtClean="0"/>
              <a:t>The Church</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332839190"/>
              </p:ext>
            </p:extLst>
          </p:nvPr>
        </p:nvGraphicFramePr>
        <p:xfrm>
          <a:off x="838200" y="1828800"/>
          <a:ext cx="6896101" cy="3596640"/>
        </p:xfrm>
        <a:graphic>
          <a:graphicData uri="http://schemas.openxmlformats.org/drawingml/2006/table">
            <a:tbl>
              <a:tblPr>
                <a:tableStyleId>{2D5ABB26-0587-4C30-8999-92F81FD0307C}</a:tableStyleId>
              </a:tblPr>
              <a:tblGrid>
                <a:gridCol w="1905000"/>
                <a:gridCol w="3179725"/>
                <a:gridCol w="1811376"/>
              </a:tblGrid>
              <a:tr h="1198880">
                <a:tc>
                  <a:txBody>
                    <a:bodyPr/>
                    <a:lstStyle/>
                    <a:p>
                      <a:pPr marL="0" marR="0" algn="ctr" hangingPunct="0">
                        <a:spcBef>
                          <a:spcPts val="0"/>
                        </a:spcBef>
                        <a:spcAft>
                          <a:spcPts val="0"/>
                        </a:spcAft>
                        <a:tabLst>
                          <a:tab pos="333375" algn="l"/>
                          <a:tab pos="5356860" algn="r"/>
                          <a:tab pos="3200400" algn="ctr"/>
                          <a:tab pos="5852160" algn="ctr"/>
                        </a:tabLst>
                      </a:pPr>
                      <a:r>
                        <a:rPr lang="en-US" sz="2400" dirty="0">
                          <a:effectLst/>
                        </a:rPr>
                        <a:t>Founder</a:t>
                      </a:r>
                      <a:endParaRPr lang="en-US" sz="2400" dirty="0">
                        <a:effectLst/>
                        <a:latin typeface="Courier New"/>
                        <a:ea typeface="Times New Roman"/>
                        <a:cs typeface="Times New Roman"/>
                      </a:endParaRPr>
                    </a:p>
                  </a:txBody>
                  <a:tcPr marL="68580" marR="68580" marT="0" marB="0"/>
                </a:tc>
                <a:tc>
                  <a:txBody>
                    <a:bodyPr/>
                    <a:lstStyle/>
                    <a:p>
                      <a:pPr marL="0" marR="0" algn="ctr" hangingPunct="0">
                        <a:spcBef>
                          <a:spcPts val="0"/>
                        </a:spcBef>
                        <a:spcAft>
                          <a:spcPts val="0"/>
                        </a:spcAft>
                        <a:tabLst>
                          <a:tab pos="333375" algn="l"/>
                          <a:tab pos="5356860" algn="r"/>
                          <a:tab pos="3200400" algn="ctr"/>
                          <a:tab pos="5852160" algn="ctr"/>
                        </a:tabLst>
                      </a:pPr>
                      <a:r>
                        <a:rPr lang="en-US" sz="2400" b="1" dirty="0">
                          <a:effectLst/>
                        </a:rPr>
                        <a:t>Matthew 16:18</a:t>
                      </a:r>
                      <a:endParaRPr lang="en-US" sz="2400" b="1" dirty="0">
                        <a:effectLst/>
                        <a:latin typeface="Courier New"/>
                        <a:ea typeface="Times New Roman"/>
                        <a:cs typeface="Times New Roman"/>
                      </a:endParaRPr>
                    </a:p>
                  </a:txBody>
                  <a:tcPr marL="68580" marR="68580" marT="0" marB="0"/>
                </a:tc>
                <a:tc>
                  <a:txBody>
                    <a:bodyPr/>
                    <a:lstStyle/>
                    <a:p>
                      <a:pPr marL="0" marR="0" algn="ctr" hangingPunct="0">
                        <a:spcBef>
                          <a:spcPts val="0"/>
                        </a:spcBef>
                        <a:spcAft>
                          <a:spcPts val="0"/>
                        </a:spcAft>
                        <a:tabLst>
                          <a:tab pos="333375" algn="l"/>
                          <a:tab pos="5356860" algn="r"/>
                          <a:tab pos="3200400" algn="ctr"/>
                          <a:tab pos="5852160" algn="ctr"/>
                        </a:tabLst>
                      </a:pPr>
                      <a:r>
                        <a:rPr lang="en-US" sz="2400" dirty="0">
                          <a:effectLst/>
                        </a:rPr>
                        <a:t>Christ</a:t>
                      </a:r>
                      <a:endParaRPr lang="en-US" sz="2400" dirty="0">
                        <a:effectLst/>
                        <a:latin typeface="Courier New"/>
                        <a:ea typeface="Times New Roman"/>
                        <a:cs typeface="Times New Roman"/>
                      </a:endParaRPr>
                    </a:p>
                  </a:txBody>
                  <a:tcPr marL="68580" marR="68580" marT="0" marB="0"/>
                </a:tc>
              </a:tr>
              <a:tr h="1198880">
                <a:tc>
                  <a:txBody>
                    <a:bodyPr/>
                    <a:lstStyle/>
                    <a:p>
                      <a:pPr marL="0" marR="0" algn="ctr" hangingPunct="0">
                        <a:spcBef>
                          <a:spcPts val="0"/>
                        </a:spcBef>
                        <a:spcAft>
                          <a:spcPts val="0"/>
                        </a:spcAft>
                        <a:tabLst>
                          <a:tab pos="333375" algn="l"/>
                          <a:tab pos="5356860" algn="r"/>
                          <a:tab pos="3200400" algn="ctr"/>
                          <a:tab pos="5852160" algn="ctr"/>
                        </a:tabLst>
                      </a:pPr>
                      <a:r>
                        <a:rPr lang="en-US" sz="2400">
                          <a:effectLst/>
                        </a:rPr>
                        <a:t>Where</a:t>
                      </a:r>
                      <a:endParaRPr lang="en-US" sz="2400">
                        <a:effectLst/>
                        <a:latin typeface="Courier New"/>
                        <a:ea typeface="Times New Roman"/>
                        <a:cs typeface="Times New Roman"/>
                      </a:endParaRPr>
                    </a:p>
                  </a:txBody>
                  <a:tcPr marL="68580" marR="68580" marT="0" marB="0"/>
                </a:tc>
                <a:tc>
                  <a:txBody>
                    <a:bodyPr/>
                    <a:lstStyle/>
                    <a:p>
                      <a:pPr marL="0" marR="0" algn="ctr" hangingPunct="0">
                        <a:spcBef>
                          <a:spcPts val="0"/>
                        </a:spcBef>
                        <a:spcAft>
                          <a:spcPts val="0"/>
                        </a:spcAft>
                        <a:tabLst>
                          <a:tab pos="333375" algn="l"/>
                          <a:tab pos="5356860" algn="r"/>
                          <a:tab pos="3200400" algn="ctr"/>
                          <a:tab pos="5852160" algn="ctr"/>
                        </a:tabLst>
                      </a:pPr>
                      <a:r>
                        <a:rPr lang="en-US" sz="2400" b="1" dirty="0">
                          <a:effectLst/>
                        </a:rPr>
                        <a:t>Isaiah 2:3; Acts 2:5,47</a:t>
                      </a:r>
                      <a:endParaRPr lang="en-US" sz="2400" b="1" dirty="0">
                        <a:effectLst/>
                        <a:latin typeface="Courier New"/>
                        <a:ea typeface="Times New Roman"/>
                        <a:cs typeface="Times New Roman"/>
                      </a:endParaRPr>
                    </a:p>
                  </a:txBody>
                  <a:tcPr marL="68580" marR="68580" marT="0" marB="0"/>
                </a:tc>
                <a:tc>
                  <a:txBody>
                    <a:bodyPr/>
                    <a:lstStyle/>
                    <a:p>
                      <a:pPr marL="0" marR="0" algn="ctr" hangingPunct="0">
                        <a:spcBef>
                          <a:spcPts val="0"/>
                        </a:spcBef>
                        <a:spcAft>
                          <a:spcPts val="0"/>
                        </a:spcAft>
                        <a:tabLst>
                          <a:tab pos="333375" algn="l"/>
                          <a:tab pos="5356860" algn="r"/>
                          <a:tab pos="3200400" algn="ctr"/>
                          <a:tab pos="5852160" algn="ctr"/>
                        </a:tabLst>
                      </a:pPr>
                      <a:r>
                        <a:rPr lang="en-US" sz="2400" cap="none" baseline="0" dirty="0" smtClean="0">
                          <a:effectLst/>
                        </a:rPr>
                        <a:t>Jerusalem</a:t>
                      </a:r>
                      <a:endParaRPr lang="en-US" sz="2400" cap="none" baseline="0" dirty="0">
                        <a:effectLst/>
                        <a:latin typeface="Times New Roman"/>
                        <a:ea typeface="Times New Roman"/>
                        <a:cs typeface="Times New Roman"/>
                      </a:endParaRPr>
                    </a:p>
                  </a:txBody>
                  <a:tcPr marL="68580" marR="68580" marT="0" marB="0"/>
                </a:tc>
              </a:tr>
              <a:tr h="1198880">
                <a:tc>
                  <a:txBody>
                    <a:bodyPr/>
                    <a:lstStyle/>
                    <a:p>
                      <a:pPr marL="0" marR="0" algn="ctr" hangingPunct="0">
                        <a:spcBef>
                          <a:spcPts val="0"/>
                        </a:spcBef>
                        <a:spcAft>
                          <a:spcPts val="0"/>
                        </a:spcAft>
                        <a:tabLst>
                          <a:tab pos="333375" algn="l"/>
                          <a:tab pos="5356860" algn="r"/>
                          <a:tab pos="3200400" algn="ctr"/>
                          <a:tab pos="5852160" algn="ctr"/>
                        </a:tabLst>
                      </a:pPr>
                      <a:r>
                        <a:rPr lang="en-US" sz="2400">
                          <a:effectLst/>
                        </a:rPr>
                        <a:t>When</a:t>
                      </a:r>
                      <a:endParaRPr lang="en-US" sz="2400">
                        <a:effectLst/>
                        <a:latin typeface="Courier New"/>
                        <a:ea typeface="Times New Roman"/>
                        <a:cs typeface="Times New Roman"/>
                      </a:endParaRPr>
                    </a:p>
                  </a:txBody>
                  <a:tcPr marL="68580" marR="68580" marT="0" marB="0"/>
                </a:tc>
                <a:tc>
                  <a:txBody>
                    <a:bodyPr/>
                    <a:lstStyle/>
                    <a:p>
                      <a:pPr marL="0" marR="0" algn="ctr" hangingPunct="0">
                        <a:spcBef>
                          <a:spcPts val="0"/>
                        </a:spcBef>
                        <a:spcAft>
                          <a:spcPts val="0"/>
                        </a:spcAft>
                        <a:tabLst>
                          <a:tab pos="333375" algn="l"/>
                          <a:tab pos="5356860" algn="r"/>
                          <a:tab pos="3200400" algn="ctr"/>
                          <a:tab pos="5852160" algn="ctr"/>
                        </a:tabLst>
                      </a:pPr>
                      <a:r>
                        <a:rPr lang="en-US" sz="2400" b="1" dirty="0">
                          <a:effectLst/>
                        </a:rPr>
                        <a:t>Acts 2</a:t>
                      </a:r>
                      <a:endParaRPr lang="en-US" sz="2400" b="1" dirty="0">
                        <a:effectLst/>
                        <a:latin typeface="Courier New"/>
                        <a:ea typeface="Times New Roman"/>
                        <a:cs typeface="Times New Roman"/>
                      </a:endParaRPr>
                    </a:p>
                  </a:txBody>
                  <a:tcPr marL="68580" marR="68580" marT="0" marB="0"/>
                </a:tc>
                <a:tc>
                  <a:txBody>
                    <a:bodyPr/>
                    <a:lstStyle/>
                    <a:p>
                      <a:pPr marL="0" marR="0" algn="ctr" hangingPunct="0">
                        <a:spcBef>
                          <a:spcPts val="0"/>
                        </a:spcBef>
                        <a:spcAft>
                          <a:spcPts val="0"/>
                        </a:spcAft>
                        <a:tabLst>
                          <a:tab pos="333375" algn="l"/>
                          <a:tab pos="5356860" algn="r"/>
                          <a:tab pos="3200400" algn="ctr"/>
                          <a:tab pos="5852160" algn="ctr"/>
                        </a:tabLst>
                      </a:pPr>
                      <a:r>
                        <a:rPr lang="en-US" sz="2400" dirty="0">
                          <a:effectLst/>
                        </a:rPr>
                        <a:t>Ad 33</a:t>
                      </a:r>
                      <a:endParaRPr lang="en-US" sz="2400" dirty="0">
                        <a:effectLst/>
                        <a:latin typeface="Courier New"/>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67244026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dirty="0"/>
              <a:t>Reasons To Go To Church</a:t>
            </a:r>
          </a:p>
        </p:txBody>
      </p:sp>
      <p:sp>
        <p:nvSpPr>
          <p:cNvPr id="29699" name="Rectangle 3"/>
          <p:cNvSpPr>
            <a:spLocks noGrp="1" noChangeArrowheads="1"/>
          </p:cNvSpPr>
          <p:nvPr>
            <p:ph idx="1"/>
          </p:nvPr>
        </p:nvSpPr>
        <p:spPr/>
        <p:txBody>
          <a:bodyPr/>
          <a:lstStyle/>
          <a:p>
            <a:r>
              <a:rPr lang="en-US" b="1" dirty="0"/>
              <a:t>Because I’m commanded to.</a:t>
            </a:r>
          </a:p>
          <a:p>
            <a:pPr lvl="1"/>
            <a:r>
              <a:rPr lang="en-US" dirty="0">
                <a:effectLst/>
              </a:rPr>
              <a:t>Command  VS  Suggestion</a:t>
            </a:r>
          </a:p>
          <a:p>
            <a:pPr lvl="1"/>
            <a:r>
              <a:rPr lang="en-US" b="1" u="sng" dirty="0">
                <a:effectLst/>
              </a:rPr>
              <a:t>Hebrews 10:23-25</a:t>
            </a:r>
            <a:r>
              <a:rPr lang="en-US" dirty="0">
                <a:effectLst/>
              </a:rPr>
              <a:t>  Let us hold fast the profession of </a:t>
            </a:r>
            <a:r>
              <a:rPr lang="en-US" i="1" dirty="0">
                <a:effectLst/>
              </a:rPr>
              <a:t>our</a:t>
            </a:r>
            <a:r>
              <a:rPr lang="en-US" dirty="0">
                <a:effectLst/>
              </a:rPr>
              <a:t> faith without wavering; (for he </a:t>
            </a:r>
            <a:r>
              <a:rPr lang="en-US" i="1" dirty="0">
                <a:effectLst/>
              </a:rPr>
              <a:t>is</a:t>
            </a:r>
            <a:r>
              <a:rPr lang="en-US" dirty="0">
                <a:effectLst/>
              </a:rPr>
              <a:t> faithful that promised;) And let us consider one another to provoke unto love and to good works: </a:t>
            </a:r>
            <a:r>
              <a:rPr lang="en-US" u="sng" dirty="0">
                <a:effectLst/>
              </a:rPr>
              <a:t>Not forsaking the assembling of ourselves together</a:t>
            </a:r>
            <a:r>
              <a:rPr lang="en-US" dirty="0">
                <a:effectLst/>
              </a:rPr>
              <a:t>, as the manner of some </a:t>
            </a:r>
            <a:r>
              <a:rPr lang="en-US" i="1" dirty="0">
                <a:effectLst/>
              </a:rPr>
              <a:t>is</a:t>
            </a:r>
            <a:r>
              <a:rPr lang="en-US" dirty="0">
                <a:effectLst/>
              </a:rPr>
              <a:t>; but exhorting </a:t>
            </a:r>
            <a:r>
              <a:rPr lang="en-US" i="1" dirty="0">
                <a:effectLst/>
              </a:rPr>
              <a:t>one another</a:t>
            </a:r>
            <a:r>
              <a:rPr lang="en-US" dirty="0">
                <a:effectLst/>
              </a:rPr>
              <a:t>: and so much the more, as ye see the day approaching.</a:t>
            </a:r>
            <a:r>
              <a:rPr lang="en-US" dirty="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t>Reasons To Go To Church</a:t>
            </a:r>
          </a:p>
        </p:txBody>
      </p:sp>
      <p:sp>
        <p:nvSpPr>
          <p:cNvPr id="30723" name="Rectangle 3"/>
          <p:cNvSpPr>
            <a:spLocks noGrp="1" noChangeArrowheads="1"/>
          </p:cNvSpPr>
          <p:nvPr>
            <p:ph idx="1"/>
          </p:nvPr>
        </p:nvSpPr>
        <p:spPr/>
        <p:txBody>
          <a:bodyPr/>
          <a:lstStyle/>
          <a:p>
            <a:r>
              <a:rPr lang="en-US" b="1" dirty="0"/>
              <a:t>Because I’m commanded to</a:t>
            </a:r>
          </a:p>
          <a:p>
            <a:pPr lvl="1"/>
            <a:r>
              <a:rPr lang="en-US" dirty="0"/>
              <a:t>Command  VS  Suggestion</a:t>
            </a:r>
          </a:p>
          <a:p>
            <a:pPr lvl="1"/>
            <a:r>
              <a:rPr lang="en-US" b="1" dirty="0"/>
              <a:t>Hebrews 10:23-25</a:t>
            </a:r>
          </a:p>
          <a:p>
            <a:pPr lvl="1"/>
            <a:r>
              <a:rPr lang="en-US" b="1" u="sng" dirty="0">
                <a:effectLst/>
              </a:rPr>
              <a:t>Acts 20:20</a:t>
            </a:r>
            <a:r>
              <a:rPr lang="en-US" dirty="0">
                <a:effectLst/>
              </a:rPr>
              <a:t> </a:t>
            </a:r>
            <a:r>
              <a:rPr lang="en-US" i="1" dirty="0">
                <a:effectLst/>
              </a:rPr>
              <a:t>And</a:t>
            </a:r>
            <a:r>
              <a:rPr lang="en-US" dirty="0">
                <a:effectLst/>
              </a:rPr>
              <a:t> how I kept back nothing that was profitable </a:t>
            </a:r>
            <a:r>
              <a:rPr lang="en-US" i="1" dirty="0">
                <a:effectLst/>
              </a:rPr>
              <a:t>unto you</a:t>
            </a:r>
            <a:r>
              <a:rPr lang="en-US" dirty="0">
                <a:effectLst/>
              </a:rPr>
              <a:t>, but have shewed you, and have taught you </a:t>
            </a:r>
            <a:r>
              <a:rPr lang="en-US" dirty="0" smtClean="0">
                <a:effectLst/>
              </a:rPr>
              <a:t>publicly, </a:t>
            </a:r>
            <a:r>
              <a:rPr lang="en-US" dirty="0">
                <a:effectLst/>
              </a:rPr>
              <a:t>and from house to house,  </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Reasons To Go To Church</a:t>
            </a:r>
          </a:p>
        </p:txBody>
      </p:sp>
      <p:sp>
        <p:nvSpPr>
          <p:cNvPr id="31747" name="Rectangle 3"/>
          <p:cNvSpPr>
            <a:spLocks noGrp="1" noChangeArrowheads="1"/>
          </p:cNvSpPr>
          <p:nvPr>
            <p:ph idx="1"/>
          </p:nvPr>
        </p:nvSpPr>
        <p:spPr/>
        <p:txBody>
          <a:bodyPr/>
          <a:lstStyle/>
          <a:p>
            <a:pPr>
              <a:lnSpc>
                <a:spcPct val="90000"/>
              </a:lnSpc>
            </a:pPr>
            <a:r>
              <a:rPr lang="en-US" b="1" dirty="0"/>
              <a:t>For my parents sake.</a:t>
            </a:r>
          </a:p>
          <a:p>
            <a:pPr lvl="1">
              <a:lnSpc>
                <a:spcPct val="90000"/>
              </a:lnSpc>
            </a:pPr>
            <a:r>
              <a:rPr lang="en-US" dirty="0">
                <a:effectLst/>
              </a:rPr>
              <a:t>Traditions</a:t>
            </a:r>
          </a:p>
          <a:p>
            <a:pPr lvl="1">
              <a:lnSpc>
                <a:spcPct val="90000"/>
              </a:lnSpc>
            </a:pPr>
            <a:r>
              <a:rPr lang="en-US" dirty="0">
                <a:effectLst/>
              </a:rPr>
              <a:t>At some point, religion must become more than tradition.</a:t>
            </a:r>
          </a:p>
          <a:p>
            <a:pPr lvl="1">
              <a:lnSpc>
                <a:spcPct val="90000"/>
              </a:lnSpc>
            </a:pPr>
            <a:r>
              <a:rPr lang="en-US" b="1" u="sng" dirty="0">
                <a:effectLst/>
              </a:rPr>
              <a:t>Matthew 22:37-38</a:t>
            </a:r>
            <a:r>
              <a:rPr lang="en-US" dirty="0"/>
              <a:t>  </a:t>
            </a:r>
            <a:r>
              <a:rPr lang="en-US" dirty="0">
                <a:effectLst/>
              </a:rPr>
              <a:t>Jesus said unto him, Thou shalt love the Lord thy God with all thy heart, and with all thy soul, and with all thy mind. This is the first and great commandment.</a:t>
            </a:r>
            <a:r>
              <a:rPr lang="en-US" b="1" dirty="0"/>
              <a:t> </a:t>
            </a:r>
            <a:br>
              <a:rPr lang="en-US" b="1" dirty="0"/>
            </a:br>
            <a:r>
              <a:rPr lang="en-US" b="1" dirty="0"/>
              <a:t/>
            </a:r>
            <a:br>
              <a:rPr lang="en-US" b="1" dirty="0"/>
            </a:br>
            <a:r>
              <a:rPr lang="en-US" dirty="0"/>
              <a:t>  </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74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17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p:txBody>
          <a:bodyPr/>
          <a:lstStyle/>
          <a:p>
            <a:pPr>
              <a:lnSpc>
                <a:spcPct val="90000"/>
              </a:lnSpc>
            </a:pPr>
            <a:r>
              <a:rPr lang="en-US" b="1" dirty="0"/>
              <a:t>For my parents sake.</a:t>
            </a:r>
          </a:p>
          <a:p>
            <a:pPr lvl="1">
              <a:lnSpc>
                <a:spcPct val="90000"/>
              </a:lnSpc>
            </a:pPr>
            <a:r>
              <a:rPr lang="en-US" dirty="0">
                <a:effectLst/>
              </a:rPr>
              <a:t>Traditions</a:t>
            </a:r>
          </a:p>
          <a:p>
            <a:pPr lvl="1">
              <a:lnSpc>
                <a:spcPct val="90000"/>
              </a:lnSpc>
            </a:pPr>
            <a:r>
              <a:rPr lang="en-US" dirty="0">
                <a:effectLst/>
              </a:rPr>
              <a:t>At some point, religion must become more than tradition.</a:t>
            </a:r>
          </a:p>
          <a:p>
            <a:pPr lvl="1">
              <a:lnSpc>
                <a:spcPct val="90000"/>
              </a:lnSpc>
            </a:pPr>
            <a:r>
              <a:rPr lang="en-US" b="1" dirty="0">
                <a:effectLst/>
              </a:rPr>
              <a:t>Matthew 22:37-38</a:t>
            </a:r>
          </a:p>
          <a:p>
            <a:pPr lvl="1">
              <a:lnSpc>
                <a:spcPct val="90000"/>
              </a:lnSpc>
            </a:pPr>
            <a:r>
              <a:rPr lang="en-US" dirty="0">
                <a:effectLst/>
              </a:rPr>
              <a:t>It must become your religion based on your convictions</a:t>
            </a:r>
            <a:r>
              <a:rPr lang="en-US" b="1" dirty="0">
                <a:effectLst/>
              </a:rPr>
              <a:t>. </a:t>
            </a:r>
            <a:r>
              <a:rPr lang="en-US" b="1" dirty="0"/>
              <a:t/>
            </a:r>
            <a:br>
              <a:rPr lang="en-US" b="1" dirty="0"/>
            </a:br>
            <a:r>
              <a:rPr lang="en-US" b="1" dirty="0"/>
              <a:t/>
            </a:r>
            <a:br>
              <a:rPr lang="en-US" b="1" dirty="0"/>
            </a:br>
            <a:r>
              <a:rPr lang="en-US" dirty="0"/>
              <a:t>  </a:t>
            </a:r>
          </a:p>
        </p:txBody>
      </p:sp>
      <p:sp>
        <p:nvSpPr>
          <p:cNvPr id="5" name="Rectangle 2"/>
          <p:cNvSpPr>
            <a:spLocks noGrp="1" noChangeArrowheads="1"/>
          </p:cNvSpPr>
          <p:nvPr>
            <p:ph type="title"/>
          </p:nvPr>
        </p:nvSpPr>
        <p:spPr>
          <a:xfrm>
            <a:off x="457200" y="704088"/>
            <a:ext cx="8229600" cy="1143000"/>
          </a:xfrm>
        </p:spPr>
        <p:txBody>
          <a:bodyPr/>
          <a:lstStyle/>
          <a:p>
            <a:r>
              <a:rPr lang="en-US" dirty="0"/>
              <a:t>Reasons To Go To Church</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667512"/>
            <a:ext cx="8229600" cy="856488"/>
          </a:xfrm>
        </p:spPr>
        <p:txBody>
          <a:bodyPr/>
          <a:lstStyle/>
          <a:p>
            <a:r>
              <a:rPr lang="en-US" dirty="0"/>
              <a:t>Reasons To Go To Church</a:t>
            </a:r>
          </a:p>
        </p:txBody>
      </p:sp>
      <p:sp>
        <p:nvSpPr>
          <p:cNvPr id="33795" name="Rectangle 3"/>
          <p:cNvSpPr>
            <a:spLocks noGrp="1" noChangeArrowheads="1"/>
          </p:cNvSpPr>
          <p:nvPr>
            <p:ph idx="1"/>
          </p:nvPr>
        </p:nvSpPr>
        <p:spPr>
          <a:xfrm>
            <a:off x="457200" y="1524000"/>
            <a:ext cx="8458200" cy="5029200"/>
          </a:xfrm>
        </p:spPr>
        <p:txBody>
          <a:bodyPr>
            <a:normAutofit/>
          </a:bodyPr>
          <a:lstStyle/>
          <a:p>
            <a:pPr>
              <a:lnSpc>
                <a:spcPct val="90000"/>
              </a:lnSpc>
            </a:pPr>
            <a:r>
              <a:rPr lang="en-US" b="1" dirty="0"/>
              <a:t>To be made stronger as a Christian</a:t>
            </a:r>
            <a:r>
              <a:rPr lang="en-US" dirty="0"/>
              <a:t>.</a:t>
            </a:r>
          </a:p>
          <a:p>
            <a:pPr lvl="1">
              <a:lnSpc>
                <a:spcPct val="90000"/>
              </a:lnSpc>
            </a:pPr>
            <a:r>
              <a:rPr lang="en-US" b="1" dirty="0">
                <a:effectLst/>
              </a:rPr>
              <a:t>Hebrews 10:24  </a:t>
            </a:r>
            <a:r>
              <a:rPr lang="en-US" dirty="0"/>
              <a:t>“</a:t>
            </a:r>
            <a:r>
              <a:rPr lang="en-US" u="sng" dirty="0">
                <a:effectLst/>
              </a:rPr>
              <a:t>provoke unto love and good works</a:t>
            </a:r>
            <a:r>
              <a:rPr lang="en-US" dirty="0"/>
              <a:t>”</a:t>
            </a:r>
          </a:p>
          <a:p>
            <a:pPr lvl="1">
              <a:lnSpc>
                <a:spcPct val="90000"/>
              </a:lnSpc>
            </a:pPr>
            <a:r>
              <a:rPr lang="en-US" b="1" u="sng" dirty="0">
                <a:effectLst/>
              </a:rPr>
              <a:t>Acts 2:42-47</a:t>
            </a:r>
            <a:r>
              <a:rPr lang="en-US" b="1" dirty="0">
                <a:effectLst/>
              </a:rPr>
              <a:t> </a:t>
            </a:r>
            <a:r>
              <a:rPr lang="en-US" sz="2400" b="1" dirty="0">
                <a:effectLst/>
              </a:rPr>
              <a:t> </a:t>
            </a:r>
            <a:r>
              <a:rPr lang="en-US" sz="2400" i="1" dirty="0">
                <a:effectLst/>
              </a:rPr>
              <a:t>And they continued steadfastly in the apostles' doctrine and fellowship, and in breaking of bread, and in prayers. And fear came upon every soul: and many wonders and signs were done by the apostles.  And all that believed were together, and had all things common; And sold their possessions and goods, and parted them to all men, as every man had need. And they, continuing daily with one accord in the temple, and breaking bread from house to house, did eat their meat with gladness and singleness of heart, Praising God, and having favor with all the people. And the Lord added to the church daily such as should be saved</a:t>
            </a:r>
            <a:r>
              <a:rPr lang="en-US" sz="2400" dirty="0">
                <a:effectLst/>
              </a:rPr>
              <a:t>.</a:t>
            </a:r>
            <a:r>
              <a:rPr lang="en-US" sz="2000" dirty="0">
                <a:effectLst/>
              </a:rPr>
              <a:t> </a:t>
            </a:r>
            <a:endParaRPr lang="en-US" dirty="0">
              <a:effectLst/>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3795">
                                            <p:txEl>
                                              <p:pRg st="1" end="1"/>
                                            </p:txEl>
                                          </p:spTgt>
                                        </p:tgtEl>
                                        <p:attrNameLst>
                                          <p:attrName>ppt_c</p:attrName>
                                        </p:attrNameLst>
                                      </p:cBhvr>
                                      <p:to>
                                        <a:srgbClr val="292929"/>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314</TotalTime>
  <Words>2211</Words>
  <Application>Microsoft Macintosh PowerPoint</Application>
  <PresentationFormat>On-screen Show (4:3)</PresentationFormat>
  <Paragraphs>182</Paragraphs>
  <Slides>31</Slides>
  <Notes>31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Flow</vt:lpstr>
      <vt:lpstr>The Church</vt:lpstr>
      <vt:lpstr>What do we mean by “the Church”?</vt:lpstr>
      <vt:lpstr>What do we mean by “the Church”?</vt:lpstr>
      <vt:lpstr>The Church</vt:lpstr>
      <vt:lpstr>Reasons To Go To Church</vt:lpstr>
      <vt:lpstr>Reasons To Go To Church</vt:lpstr>
      <vt:lpstr>Reasons To Go To Church</vt:lpstr>
      <vt:lpstr>Reasons To Go To Church</vt:lpstr>
      <vt:lpstr>Reasons To Go To Church</vt:lpstr>
      <vt:lpstr>Reasons To Go To Church</vt:lpstr>
      <vt:lpstr>Reasons To Go To Church</vt:lpstr>
      <vt:lpstr>Reasons To Go To Church</vt:lpstr>
      <vt:lpstr>Reasons To Go To Church</vt:lpstr>
      <vt:lpstr>Reasons To Go To Church</vt:lpstr>
      <vt:lpstr>What motivates us to go to church?</vt:lpstr>
      <vt:lpstr>Motivations to go to church</vt:lpstr>
      <vt:lpstr>Motivations to go to church</vt:lpstr>
      <vt:lpstr>Motivations to go to church</vt:lpstr>
      <vt:lpstr>Motivations to go to church</vt:lpstr>
      <vt:lpstr>Motivations to go to church</vt:lpstr>
      <vt:lpstr>Motivations to go to church</vt:lpstr>
      <vt:lpstr>Motivations to go to church</vt:lpstr>
      <vt:lpstr>Motivations to go to church</vt:lpstr>
      <vt:lpstr>Motivations to go to church</vt:lpstr>
      <vt:lpstr>Motivations to go to church</vt:lpstr>
      <vt:lpstr>Worship In Christ's Church</vt:lpstr>
      <vt:lpstr>Worship In Christ's Church</vt:lpstr>
      <vt:lpstr>Church Organization Matthew 16:16</vt:lpstr>
      <vt:lpstr>Church Organization Matthew 16:16</vt:lpstr>
      <vt:lpstr>Rules and Guides for the Church</vt:lpstr>
      <vt:lpstr>The Mission of the Church:</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should I go to church?</dc:title>
  <dc:creator>Shawn McCorkle</dc:creator>
  <cp:lastModifiedBy>Shawn McCorkle</cp:lastModifiedBy>
  <cp:revision>13</cp:revision>
  <dcterms:created xsi:type="dcterms:W3CDTF">2006-08-29T20:44:17Z</dcterms:created>
  <dcterms:modified xsi:type="dcterms:W3CDTF">2012-02-22T23:43:49Z</dcterms:modified>
</cp:coreProperties>
</file>