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7" r:id="rId3"/>
    <p:sldId id="258" r:id="rId4"/>
    <p:sldId id="270" r:id="rId5"/>
    <p:sldId id="271" r:id="rId6"/>
    <p:sldId id="272" r:id="rId7"/>
    <p:sldId id="259" r:id="rId8"/>
    <p:sldId id="267" r:id="rId9"/>
    <p:sldId id="273" r:id="rId10"/>
    <p:sldId id="274" r:id="rId11"/>
    <p:sldId id="275" r:id="rId12"/>
    <p:sldId id="276" r:id="rId13"/>
    <p:sldId id="277" r:id="rId14"/>
    <p:sldId id="266" r:id="rId15"/>
    <p:sldId id="279" r:id="rId16"/>
    <p:sldId id="278" r:id="rId17"/>
    <p:sldId id="280" r:id="rId18"/>
    <p:sldId id="281" r:id="rId19"/>
    <p:sldId id="261" r:id="rId20"/>
    <p:sldId id="284" r:id="rId21"/>
    <p:sldId id="268" r:id="rId22"/>
    <p:sldId id="283" r:id="rId23"/>
    <p:sldId id="285" r:id="rId24"/>
    <p:sldId id="269" r:id="rId25"/>
    <p:sldId id="282" r:id="rId26"/>
    <p:sldId id="286" r:id="rId27"/>
    <p:sldId id="262" r:id="rId28"/>
    <p:sldId id="263" r:id="rId29"/>
    <p:sldId id="264" r:id="rId30"/>
    <p:sldId id="265" r:id="rId31"/>
    <p:sldId id="287" r:id="rId3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C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1" d="100"/>
          <a:sy n="61" d="100"/>
        </p:scale>
        <p:origin x="-66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2150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3379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150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151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2151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E152BE11-A280-4B0A-ABC3-66983727F2A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E5AB6284-BBFB-4D1A-B90A-193E5FFEF95F}" type="slidenum">
              <a:rPr lang="en-US"/>
              <a:pPr/>
              <a:t>1</a:t>
            </a:fld>
            <a:endParaRPr lang="en-US"/>
          </a:p>
        </p:txBody>
      </p:sp>
      <p:sp>
        <p:nvSpPr>
          <p:cNvPr id="34819" name="Rectangle 2"/>
          <p:cNvSpPr>
            <a:spLocks noRo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D712A033-1315-40B6-BAF3-E54E39200CE7}" type="slidenum">
              <a:rPr lang="en-US"/>
              <a:pPr/>
              <a:t>10</a:t>
            </a:fld>
            <a:endParaRPr lang="en-US"/>
          </a:p>
        </p:txBody>
      </p:sp>
      <p:sp>
        <p:nvSpPr>
          <p:cNvPr id="44035" name="Rectangle 2"/>
          <p:cNvSpPr>
            <a:spLocks noRo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A6D98EB6-8D21-4269-B18E-FE23EFC8CE5C}" type="slidenum">
              <a:rPr lang="en-US"/>
              <a:pPr/>
              <a:t>11</a:t>
            </a:fld>
            <a:endParaRPr lang="en-US"/>
          </a:p>
        </p:txBody>
      </p:sp>
      <p:sp>
        <p:nvSpPr>
          <p:cNvPr id="45059" name="Rectangle 2"/>
          <p:cNvSpPr>
            <a:spLocks noRo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5ECED07E-D08C-47BE-B8F7-77315C313B9D}" type="slidenum">
              <a:rPr lang="en-US"/>
              <a:pPr/>
              <a:t>12</a:t>
            </a:fld>
            <a:endParaRPr lang="en-US"/>
          </a:p>
        </p:txBody>
      </p:sp>
      <p:sp>
        <p:nvSpPr>
          <p:cNvPr id="46083" name="Rectangle 2"/>
          <p:cNvSpPr>
            <a:spLocks noRo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5B610526-9AF3-4D59-9EB1-A808D4DFE9D1}" type="slidenum">
              <a:rPr lang="en-US"/>
              <a:pPr/>
              <a:t>13</a:t>
            </a:fld>
            <a:endParaRPr lang="en-US"/>
          </a:p>
        </p:txBody>
      </p:sp>
      <p:sp>
        <p:nvSpPr>
          <p:cNvPr id="47107" name="Rectangle 2"/>
          <p:cNvSpPr>
            <a:spLocks noRo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A3287042-4E70-42FB-A61D-B69124EF6363}" type="slidenum">
              <a:rPr lang="en-US"/>
              <a:pPr/>
              <a:t>14</a:t>
            </a:fld>
            <a:endParaRPr lang="en-US"/>
          </a:p>
        </p:txBody>
      </p:sp>
      <p:sp>
        <p:nvSpPr>
          <p:cNvPr id="48131" name="Rectangle 2"/>
          <p:cNvSpPr>
            <a:spLocks noRo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9CB0D9A1-7939-4C7D-9863-33F29822EE02}" type="slidenum">
              <a:rPr lang="en-US"/>
              <a:pPr/>
              <a:t>15</a:t>
            </a:fld>
            <a:endParaRPr lang="en-US"/>
          </a:p>
        </p:txBody>
      </p:sp>
      <p:sp>
        <p:nvSpPr>
          <p:cNvPr id="49155" name="Rectangle 2"/>
          <p:cNvSpPr>
            <a:spLocks noRo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3E5DF5E8-D355-4187-8353-4DAEE06DBDD9}" type="slidenum">
              <a:rPr lang="en-US"/>
              <a:pPr/>
              <a:t>16</a:t>
            </a:fld>
            <a:endParaRPr lang="en-US"/>
          </a:p>
        </p:txBody>
      </p:sp>
      <p:sp>
        <p:nvSpPr>
          <p:cNvPr id="50179" name="Rectangle 2"/>
          <p:cNvSpPr>
            <a:spLocks noRo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74220D8E-FE4F-4F04-8866-E1D9190492DD}" type="slidenum">
              <a:rPr lang="en-US"/>
              <a:pPr/>
              <a:t>17</a:t>
            </a:fld>
            <a:endParaRPr lang="en-US"/>
          </a:p>
        </p:txBody>
      </p:sp>
      <p:sp>
        <p:nvSpPr>
          <p:cNvPr id="51203" name="Rectangle 2"/>
          <p:cNvSpPr>
            <a:spLocks noRo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B41BD39F-EE2D-4989-8FE5-524839FADB16}" type="slidenum">
              <a:rPr lang="en-US"/>
              <a:pPr/>
              <a:t>18</a:t>
            </a:fld>
            <a:endParaRPr lang="en-US"/>
          </a:p>
        </p:txBody>
      </p:sp>
      <p:sp>
        <p:nvSpPr>
          <p:cNvPr id="52227" name="Rectangle 2"/>
          <p:cNvSpPr>
            <a:spLocks noRo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39E7BD69-5693-4079-8F13-2D7A4014B0F4}" type="slidenum">
              <a:rPr lang="en-US"/>
              <a:pPr/>
              <a:t>19</a:t>
            </a:fld>
            <a:endParaRPr lang="en-US"/>
          </a:p>
        </p:txBody>
      </p:sp>
      <p:sp>
        <p:nvSpPr>
          <p:cNvPr id="53251" name="Rectangle 2"/>
          <p:cNvSpPr>
            <a:spLocks noRo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56BC8EEC-4A07-43EA-AB4B-11756C32E705}" type="slidenum">
              <a:rPr lang="en-US"/>
              <a:pPr/>
              <a:t>2</a:t>
            </a:fld>
            <a:endParaRPr lang="en-US"/>
          </a:p>
        </p:txBody>
      </p:sp>
      <p:sp>
        <p:nvSpPr>
          <p:cNvPr id="35843" name="Rectangle 2"/>
          <p:cNvSpPr>
            <a:spLocks noRo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7AFB8082-3CAF-445F-9E4E-A0A1E8E6FD46}" type="slidenum">
              <a:rPr lang="en-US"/>
              <a:pPr/>
              <a:t>20</a:t>
            </a:fld>
            <a:endParaRPr lang="en-US"/>
          </a:p>
        </p:txBody>
      </p:sp>
      <p:sp>
        <p:nvSpPr>
          <p:cNvPr id="54275" name="Rectangle 2"/>
          <p:cNvSpPr>
            <a:spLocks noRo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725C4751-66A2-4D66-BBB9-62328303F919}" type="slidenum">
              <a:rPr lang="en-US"/>
              <a:pPr/>
              <a:t>21</a:t>
            </a:fld>
            <a:endParaRPr lang="en-US"/>
          </a:p>
        </p:txBody>
      </p:sp>
      <p:sp>
        <p:nvSpPr>
          <p:cNvPr id="55299" name="Rectangle 2"/>
          <p:cNvSpPr>
            <a:spLocks noRo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8CD9BDEA-FD40-4D92-8686-32B411E918F4}" type="slidenum">
              <a:rPr lang="en-US"/>
              <a:pPr/>
              <a:t>22</a:t>
            </a:fld>
            <a:endParaRPr lang="en-US"/>
          </a:p>
        </p:txBody>
      </p:sp>
      <p:sp>
        <p:nvSpPr>
          <p:cNvPr id="56323" name="Rectangle 2"/>
          <p:cNvSpPr>
            <a:spLocks noRo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2A2399C0-7B4A-4B25-9BB3-88602CABB26B}" type="slidenum">
              <a:rPr lang="en-US"/>
              <a:pPr/>
              <a:t>23</a:t>
            </a:fld>
            <a:endParaRPr lang="en-US"/>
          </a:p>
        </p:txBody>
      </p:sp>
      <p:sp>
        <p:nvSpPr>
          <p:cNvPr id="57347" name="Rectangle 2"/>
          <p:cNvSpPr>
            <a:spLocks noRo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6BE34501-2C7D-451A-B505-1744A473F23B}" type="slidenum">
              <a:rPr lang="en-US"/>
              <a:pPr/>
              <a:t>24</a:t>
            </a:fld>
            <a:endParaRPr lang="en-US"/>
          </a:p>
        </p:txBody>
      </p:sp>
      <p:sp>
        <p:nvSpPr>
          <p:cNvPr id="58371" name="Rectangle 2"/>
          <p:cNvSpPr>
            <a:spLocks noRo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644575F6-8403-4727-AE30-D81C8BAC4C76}" type="slidenum">
              <a:rPr lang="en-US"/>
              <a:pPr/>
              <a:t>25</a:t>
            </a:fld>
            <a:endParaRPr lang="en-US"/>
          </a:p>
        </p:txBody>
      </p:sp>
      <p:sp>
        <p:nvSpPr>
          <p:cNvPr id="59395" name="Rectangle 2"/>
          <p:cNvSpPr>
            <a:spLocks noRo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9CC7B21E-A48C-4E16-B3DA-A589F18BD88E}" type="slidenum">
              <a:rPr lang="en-US"/>
              <a:pPr/>
              <a:t>26</a:t>
            </a:fld>
            <a:endParaRPr lang="en-US"/>
          </a:p>
        </p:txBody>
      </p:sp>
      <p:sp>
        <p:nvSpPr>
          <p:cNvPr id="60419" name="Rectangle 2"/>
          <p:cNvSpPr>
            <a:spLocks noRo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DA386F56-07A0-4B7C-A17F-A7CF7E2860D7}" type="slidenum">
              <a:rPr lang="en-US"/>
              <a:pPr/>
              <a:t>27</a:t>
            </a:fld>
            <a:endParaRPr lang="en-US"/>
          </a:p>
        </p:txBody>
      </p:sp>
      <p:sp>
        <p:nvSpPr>
          <p:cNvPr id="61443" name="Rectangle 2"/>
          <p:cNvSpPr>
            <a:spLocks noRo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408E0106-63C8-4B19-B692-54E9751DE79A}" type="slidenum">
              <a:rPr lang="en-US"/>
              <a:pPr/>
              <a:t>28</a:t>
            </a:fld>
            <a:endParaRPr lang="en-US"/>
          </a:p>
        </p:txBody>
      </p:sp>
      <p:sp>
        <p:nvSpPr>
          <p:cNvPr id="62467" name="Rectangle 2"/>
          <p:cNvSpPr>
            <a:spLocks noRo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AA572967-F632-4937-B57B-208A6FEF16F3}" type="slidenum">
              <a:rPr lang="en-US"/>
              <a:pPr/>
              <a:t>29</a:t>
            </a:fld>
            <a:endParaRPr lang="en-US"/>
          </a:p>
        </p:txBody>
      </p:sp>
      <p:sp>
        <p:nvSpPr>
          <p:cNvPr id="63491" name="Rectangle 2"/>
          <p:cNvSpPr>
            <a:spLocks noRo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B0AF7AF5-3477-4897-89F0-8D970564D24E}" type="slidenum">
              <a:rPr lang="en-US"/>
              <a:pPr/>
              <a:t>3</a:t>
            </a:fld>
            <a:endParaRPr lang="en-US"/>
          </a:p>
        </p:txBody>
      </p:sp>
      <p:sp>
        <p:nvSpPr>
          <p:cNvPr id="36867" name="Rectangle 2"/>
          <p:cNvSpPr>
            <a:spLocks noRo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55418D93-C9C1-4208-84C0-EA54C32F6F78}" type="slidenum">
              <a:rPr lang="en-US"/>
              <a:pPr/>
              <a:t>30</a:t>
            </a:fld>
            <a:endParaRPr lang="en-US"/>
          </a:p>
        </p:txBody>
      </p:sp>
      <p:sp>
        <p:nvSpPr>
          <p:cNvPr id="64515" name="Rectangle 2"/>
          <p:cNvSpPr>
            <a:spLocks noRo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E4353EEB-1C1E-408E-8EAC-751781DD9584}" type="slidenum">
              <a:rPr lang="en-US"/>
              <a:pPr/>
              <a:t>31</a:t>
            </a:fld>
            <a:endParaRPr lang="en-US"/>
          </a:p>
        </p:txBody>
      </p:sp>
      <p:sp>
        <p:nvSpPr>
          <p:cNvPr id="65539" name="Rectangle 2"/>
          <p:cNvSpPr>
            <a:spLocks noRo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AA92ACE0-B21F-4A27-87E8-3D4A8091B48E}" type="slidenum">
              <a:rPr lang="en-US"/>
              <a:pPr/>
              <a:t>4</a:t>
            </a:fld>
            <a:endParaRPr lang="en-US"/>
          </a:p>
        </p:txBody>
      </p:sp>
      <p:sp>
        <p:nvSpPr>
          <p:cNvPr id="37891" name="Rectangle 2"/>
          <p:cNvSpPr>
            <a:spLocks noRo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59C95B22-33F9-4EC3-B765-43892811319A}" type="slidenum">
              <a:rPr lang="en-US"/>
              <a:pPr/>
              <a:t>5</a:t>
            </a:fld>
            <a:endParaRPr lang="en-US"/>
          </a:p>
        </p:txBody>
      </p:sp>
      <p:sp>
        <p:nvSpPr>
          <p:cNvPr id="38915" name="Rectangle 2"/>
          <p:cNvSpPr>
            <a:spLocks noRo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84DE2FE6-3BED-42FB-B3AD-83B2ACD1FAC3}" type="slidenum">
              <a:rPr lang="en-US"/>
              <a:pPr/>
              <a:t>6</a:t>
            </a:fld>
            <a:endParaRPr lang="en-US"/>
          </a:p>
        </p:txBody>
      </p:sp>
      <p:sp>
        <p:nvSpPr>
          <p:cNvPr id="39939" name="Rectangle 2"/>
          <p:cNvSpPr>
            <a:spLocks noRo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4206351E-9DA7-471E-A620-CBCFB6552C2C}" type="slidenum">
              <a:rPr lang="en-US"/>
              <a:pPr/>
              <a:t>7</a:t>
            </a:fld>
            <a:endParaRPr lang="en-US"/>
          </a:p>
        </p:txBody>
      </p:sp>
      <p:sp>
        <p:nvSpPr>
          <p:cNvPr id="40963" name="Rectangle 2"/>
          <p:cNvSpPr>
            <a:spLocks noRo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C845CFAA-58AC-471C-8113-6778865EF803}" type="slidenum">
              <a:rPr lang="en-US"/>
              <a:pPr/>
              <a:t>8</a:t>
            </a:fld>
            <a:endParaRPr lang="en-US"/>
          </a:p>
        </p:txBody>
      </p:sp>
      <p:sp>
        <p:nvSpPr>
          <p:cNvPr id="41987" name="Rectangle 2"/>
          <p:cNvSpPr>
            <a:spLocks noRo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5BCE0AF3-AFCA-43EF-AABF-9429D56CFF26}" type="slidenum">
              <a:rPr lang="en-US"/>
              <a:pPr/>
              <a:t>9</a:t>
            </a:fld>
            <a:endParaRPr lang="en-US"/>
          </a:p>
        </p:txBody>
      </p:sp>
      <p:sp>
        <p:nvSpPr>
          <p:cNvPr id="43011" name="Rectangle 2"/>
          <p:cNvSpPr>
            <a:spLocks noRo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DEAE5FA-4D48-432A-BB3D-42B90571C2F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3CB9A48-237A-4643-83F3-06686DC36D8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9AB688C-DF0C-47CC-91A8-730E38B83FF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B96F41D-5A81-4B68-9135-55A4612E153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158683E-17FE-48C7-B840-889E5F9D281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B825322-D20C-4916-B87F-8C81707F7A0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AE66EBD-12F2-4DD8-BD46-3697ACA40F3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968AE95-590C-431B-AEBD-5F6FBD57E8A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71B105D-2C16-4EA4-BDC1-5EE0A267E8E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1785CCE-6039-46F8-94F7-9E0415EB17B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2D015EF-5265-42FD-A7C5-33A7156CE48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3E830F76-66BE-4782-9811-2D121E96547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US" smtClean="0"/>
              <a:t>Patriarchal Age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66" name="Group 2"/>
          <p:cNvGrpSpPr>
            <a:grpSpLocks/>
          </p:cNvGrpSpPr>
          <p:nvPr/>
        </p:nvGrpSpPr>
        <p:grpSpPr bwMode="auto">
          <a:xfrm>
            <a:off x="838200" y="1752600"/>
            <a:ext cx="2209800" cy="2895600"/>
            <a:chOff x="768" y="1536"/>
            <a:chExt cx="982" cy="1124"/>
          </a:xfrm>
        </p:grpSpPr>
        <p:pic>
          <p:nvPicPr>
            <p:cNvPr id="11288" name="Picture 3" descr="MCj04239900000[1]"/>
            <p:cNvPicPr>
              <a:picLocks noChangeAspect="1" noChangeArrowheads="1"/>
            </p:cNvPicPr>
            <p:nvPr/>
          </p:nvPicPr>
          <p:blipFill>
            <a:blip r:embed="rId3"/>
            <a:srcRect/>
            <a:stretch>
              <a:fillRect/>
            </a:stretch>
          </p:blipFill>
          <p:spPr bwMode="auto">
            <a:xfrm>
              <a:off x="768" y="1536"/>
              <a:ext cx="982" cy="1124"/>
            </a:xfrm>
            <a:prstGeom prst="rect">
              <a:avLst/>
            </a:prstGeom>
            <a:noFill/>
            <a:ln w="9525">
              <a:noFill/>
              <a:miter lim="800000"/>
              <a:headEnd/>
              <a:tailEnd/>
            </a:ln>
          </p:spPr>
        </p:pic>
        <p:sp>
          <p:nvSpPr>
            <p:cNvPr id="11289" name="Text Box 4"/>
            <p:cNvSpPr txBox="1">
              <a:spLocks noChangeArrowheads="1"/>
            </p:cNvSpPr>
            <p:nvPr/>
          </p:nvSpPr>
          <p:spPr bwMode="auto">
            <a:xfrm>
              <a:off x="816" y="1679"/>
              <a:ext cx="912" cy="249"/>
            </a:xfrm>
            <a:prstGeom prst="rect">
              <a:avLst/>
            </a:prstGeom>
            <a:noFill/>
            <a:ln w="9525">
              <a:noFill/>
              <a:miter lim="800000"/>
              <a:headEnd/>
              <a:tailEnd/>
            </a:ln>
          </p:spPr>
          <p:txBody>
            <a:bodyPr>
              <a:spAutoFit/>
            </a:bodyPr>
            <a:lstStyle/>
            <a:p>
              <a:pPr algn="ctr">
                <a:spcBef>
                  <a:spcPct val="50000"/>
                </a:spcBef>
              </a:pPr>
              <a:r>
                <a:rPr lang="en-US" b="1"/>
                <a:t>Knowledge Good and Evil</a:t>
              </a:r>
            </a:p>
          </p:txBody>
        </p:sp>
      </p:grpSp>
      <p:grpSp>
        <p:nvGrpSpPr>
          <p:cNvPr id="11267" name="Group 5"/>
          <p:cNvGrpSpPr>
            <a:grpSpLocks/>
          </p:cNvGrpSpPr>
          <p:nvPr/>
        </p:nvGrpSpPr>
        <p:grpSpPr bwMode="auto">
          <a:xfrm>
            <a:off x="5715000" y="1905000"/>
            <a:ext cx="2438400" cy="2819400"/>
            <a:chOff x="3600" y="1200"/>
            <a:chExt cx="1536" cy="1776"/>
          </a:xfrm>
        </p:grpSpPr>
        <p:pic>
          <p:nvPicPr>
            <p:cNvPr id="11286" name="Picture 6" descr="MCj04239900000[1]"/>
            <p:cNvPicPr>
              <a:picLocks noChangeAspect="1" noChangeArrowheads="1"/>
            </p:cNvPicPr>
            <p:nvPr/>
          </p:nvPicPr>
          <p:blipFill>
            <a:blip r:embed="rId3"/>
            <a:srcRect/>
            <a:stretch>
              <a:fillRect/>
            </a:stretch>
          </p:blipFill>
          <p:spPr bwMode="auto">
            <a:xfrm>
              <a:off x="3600" y="1200"/>
              <a:ext cx="1536" cy="1776"/>
            </a:xfrm>
            <a:prstGeom prst="rect">
              <a:avLst/>
            </a:prstGeom>
            <a:noFill/>
            <a:ln w="9525">
              <a:noFill/>
              <a:miter lim="800000"/>
              <a:headEnd/>
              <a:tailEnd/>
            </a:ln>
          </p:spPr>
        </p:pic>
        <p:sp>
          <p:nvSpPr>
            <p:cNvPr id="11287" name="Text Box 7"/>
            <p:cNvSpPr txBox="1">
              <a:spLocks noChangeArrowheads="1"/>
            </p:cNvSpPr>
            <p:nvPr/>
          </p:nvSpPr>
          <p:spPr bwMode="auto">
            <a:xfrm>
              <a:off x="4146" y="1503"/>
              <a:ext cx="510" cy="288"/>
            </a:xfrm>
            <a:prstGeom prst="rect">
              <a:avLst/>
            </a:prstGeom>
            <a:noFill/>
            <a:ln w="9525">
              <a:noFill/>
              <a:miter lim="800000"/>
              <a:headEnd/>
              <a:tailEnd/>
            </a:ln>
          </p:spPr>
          <p:txBody>
            <a:bodyPr>
              <a:spAutoFit/>
            </a:bodyPr>
            <a:lstStyle/>
            <a:p>
              <a:pPr>
                <a:spcBef>
                  <a:spcPct val="50000"/>
                </a:spcBef>
              </a:pPr>
              <a:r>
                <a:rPr lang="en-US" sz="2400" b="1"/>
                <a:t>Life</a:t>
              </a:r>
            </a:p>
          </p:txBody>
        </p:sp>
      </p:grpSp>
      <p:sp>
        <p:nvSpPr>
          <p:cNvPr id="11268" name="Text Box 8"/>
          <p:cNvSpPr txBox="1">
            <a:spLocks noChangeArrowheads="1"/>
          </p:cNvSpPr>
          <p:nvPr/>
        </p:nvSpPr>
        <p:spPr bwMode="auto">
          <a:xfrm>
            <a:off x="2438400" y="1295400"/>
            <a:ext cx="4876800" cy="457200"/>
          </a:xfrm>
          <a:prstGeom prst="rect">
            <a:avLst/>
          </a:prstGeom>
          <a:noFill/>
          <a:ln w="9525">
            <a:noFill/>
            <a:miter lim="800000"/>
            <a:headEnd/>
            <a:tailEnd/>
          </a:ln>
        </p:spPr>
        <p:txBody>
          <a:bodyPr>
            <a:spAutoFit/>
          </a:bodyPr>
          <a:lstStyle/>
          <a:p>
            <a:pPr>
              <a:spcBef>
                <a:spcPct val="50000"/>
              </a:spcBef>
            </a:pPr>
            <a:r>
              <a:rPr lang="en-US" sz="2400"/>
              <a:t>God Said:  Thou shalt surely die!</a:t>
            </a:r>
          </a:p>
        </p:txBody>
      </p:sp>
      <p:sp>
        <p:nvSpPr>
          <p:cNvPr id="50185" name="Text Box 9"/>
          <p:cNvSpPr txBox="1">
            <a:spLocks noChangeArrowheads="1"/>
          </p:cNvSpPr>
          <p:nvPr/>
        </p:nvSpPr>
        <p:spPr bwMode="auto">
          <a:xfrm>
            <a:off x="2057400" y="5257800"/>
            <a:ext cx="5562600" cy="457200"/>
          </a:xfrm>
          <a:prstGeom prst="rect">
            <a:avLst/>
          </a:prstGeom>
          <a:noFill/>
          <a:ln w="9525">
            <a:noFill/>
            <a:miter lim="800000"/>
            <a:headEnd/>
            <a:tailEnd/>
          </a:ln>
        </p:spPr>
        <p:txBody>
          <a:bodyPr>
            <a:spAutoFit/>
          </a:bodyPr>
          <a:lstStyle/>
          <a:p>
            <a:pPr>
              <a:spcBef>
                <a:spcPct val="50000"/>
              </a:spcBef>
            </a:pPr>
            <a:r>
              <a:rPr lang="en-US" sz="2400"/>
              <a:t>Satan said:  Thou shalt not surely die!</a:t>
            </a:r>
          </a:p>
        </p:txBody>
      </p:sp>
      <p:grpSp>
        <p:nvGrpSpPr>
          <p:cNvPr id="11270" name="Group 10"/>
          <p:cNvGrpSpPr>
            <a:grpSpLocks/>
          </p:cNvGrpSpPr>
          <p:nvPr/>
        </p:nvGrpSpPr>
        <p:grpSpPr bwMode="auto">
          <a:xfrm>
            <a:off x="4800600" y="3733800"/>
            <a:ext cx="457200" cy="838200"/>
            <a:chOff x="3024" y="2016"/>
            <a:chExt cx="288" cy="528"/>
          </a:xfrm>
        </p:grpSpPr>
        <p:sp>
          <p:nvSpPr>
            <p:cNvPr id="11280" name="Line 11"/>
            <p:cNvSpPr>
              <a:spLocks noChangeShapeType="1"/>
            </p:cNvSpPr>
            <p:nvPr/>
          </p:nvSpPr>
          <p:spPr bwMode="auto">
            <a:xfrm>
              <a:off x="3168" y="2208"/>
              <a:ext cx="0" cy="192"/>
            </a:xfrm>
            <a:prstGeom prst="line">
              <a:avLst/>
            </a:prstGeom>
            <a:noFill/>
            <a:ln w="9525">
              <a:solidFill>
                <a:schemeClr val="tx1"/>
              </a:solidFill>
              <a:round/>
              <a:headEnd/>
              <a:tailEnd/>
            </a:ln>
          </p:spPr>
          <p:txBody>
            <a:bodyPr/>
            <a:lstStyle/>
            <a:p>
              <a:endParaRPr lang="en-US"/>
            </a:p>
          </p:txBody>
        </p:sp>
        <p:grpSp>
          <p:nvGrpSpPr>
            <p:cNvPr id="11281" name="Group 12"/>
            <p:cNvGrpSpPr>
              <a:grpSpLocks/>
            </p:cNvGrpSpPr>
            <p:nvPr/>
          </p:nvGrpSpPr>
          <p:grpSpPr bwMode="auto">
            <a:xfrm>
              <a:off x="3024" y="2016"/>
              <a:ext cx="288" cy="528"/>
              <a:chOff x="3024" y="2016"/>
              <a:chExt cx="288" cy="528"/>
            </a:xfrm>
          </p:grpSpPr>
          <p:sp>
            <p:nvSpPr>
              <p:cNvPr id="11282" name="Oval 13"/>
              <p:cNvSpPr>
                <a:spLocks noChangeArrowheads="1"/>
              </p:cNvSpPr>
              <p:nvPr/>
            </p:nvSpPr>
            <p:spPr bwMode="auto">
              <a:xfrm>
                <a:off x="3024" y="2016"/>
                <a:ext cx="288" cy="192"/>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283" name="Line 14"/>
              <p:cNvSpPr>
                <a:spLocks noChangeShapeType="1"/>
              </p:cNvSpPr>
              <p:nvPr/>
            </p:nvSpPr>
            <p:spPr bwMode="auto">
              <a:xfrm flipH="1">
                <a:off x="3024" y="2400"/>
                <a:ext cx="144" cy="144"/>
              </a:xfrm>
              <a:prstGeom prst="line">
                <a:avLst/>
              </a:prstGeom>
              <a:noFill/>
              <a:ln w="9525">
                <a:solidFill>
                  <a:schemeClr val="tx1"/>
                </a:solidFill>
                <a:round/>
                <a:headEnd/>
                <a:tailEnd/>
              </a:ln>
            </p:spPr>
            <p:txBody>
              <a:bodyPr/>
              <a:lstStyle/>
              <a:p>
                <a:endParaRPr lang="en-US"/>
              </a:p>
            </p:txBody>
          </p:sp>
          <p:sp>
            <p:nvSpPr>
              <p:cNvPr id="11284" name="Line 15"/>
              <p:cNvSpPr>
                <a:spLocks noChangeShapeType="1"/>
              </p:cNvSpPr>
              <p:nvPr/>
            </p:nvSpPr>
            <p:spPr bwMode="auto">
              <a:xfrm>
                <a:off x="3168" y="2400"/>
                <a:ext cx="96" cy="144"/>
              </a:xfrm>
              <a:prstGeom prst="line">
                <a:avLst/>
              </a:prstGeom>
              <a:noFill/>
              <a:ln w="9525">
                <a:solidFill>
                  <a:schemeClr val="tx1"/>
                </a:solidFill>
                <a:round/>
                <a:headEnd/>
                <a:tailEnd/>
              </a:ln>
            </p:spPr>
            <p:txBody>
              <a:bodyPr/>
              <a:lstStyle/>
              <a:p>
                <a:endParaRPr lang="en-US"/>
              </a:p>
            </p:txBody>
          </p:sp>
          <p:sp>
            <p:nvSpPr>
              <p:cNvPr id="11285" name="Line 16"/>
              <p:cNvSpPr>
                <a:spLocks noChangeShapeType="1"/>
              </p:cNvSpPr>
              <p:nvPr/>
            </p:nvSpPr>
            <p:spPr bwMode="auto">
              <a:xfrm>
                <a:off x="3072" y="2304"/>
                <a:ext cx="192" cy="0"/>
              </a:xfrm>
              <a:prstGeom prst="line">
                <a:avLst/>
              </a:prstGeom>
              <a:noFill/>
              <a:ln w="9525">
                <a:solidFill>
                  <a:schemeClr val="tx1"/>
                </a:solidFill>
                <a:round/>
                <a:headEnd/>
                <a:tailEnd/>
              </a:ln>
            </p:spPr>
            <p:txBody>
              <a:bodyPr/>
              <a:lstStyle/>
              <a:p>
                <a:endParaRPr lang="en-US"/>
              </a:p>
            </p:txBody>
          </p:sp>
        </p:grpSp>
      </p:grpSp>
      <p:grpSp>
        <p:nvGrpSpPr>
          <p:cNvPr id="11271" name="Group 17"/>
          <p:cNvGrpSpPr>
            <a:grpSpLocks/>
          </p:cNvGrpSpPr>
          <p:nvPr/>
        </p:nvGrpSpPr>
        <p:grpSpPr bwMode="auto">
          <a:xfrm>
            <a:off x="3962400" y="3733800"/>
            <a:ext cx="457200" cy="838200"/>
            <a:chOff x="2064" y="2112"/>
            <a:chExt cx="288" cy="528"/>
          </a:xfrm>
        </p:grpSpPr>
        <p:sp>
          <p:nvSpPr>
            <p:cNvPr id="11272" name="Oval 18"/>
            <p:cNvSpPr>
              <a:spLocks noChangeArrowheads="1"/>
            </p:cNvSpPr>
            <p:nvPr/>
          </p:nvSpPr>
          <p:spPr bwMode="auto">
            <a:xfrm>
              <a:off x="2064" y="2112"/>
              <a:ext cx="288" cy="192"/>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273" name="Line 19"/>
            <p:cNvSpPr>
              <a:spLocks noChangeShapeType="1"/>
            </p:cNvSpPr>
            <p:nvPr/>
          </p:nvSpPr>
          <p:spPr bwMode="auto">
            <a:xfrm flipH="1">
              <a:off x="2064" y="2496"/>
              <a:ext cx="144" cy="144"/>
            </a:xfrm>
            <a:prstGeom prst="line">
              <a:avLst/>
            </a:prstGeom>
            <a:noFill/>
            <a:ln w="9525">
              <a:solidFill>
                <a:schemeClr val="tx1"/>
              </a:solidFill>
              <a:round/>
              <a:headEnd/>
              <a:tailEnd/>
            </a:ln>
          </p:spPr>
          <p:txBody>
            <a:bodyPr/>
            <a:lstStyle/>
            <a:p>
              <a:endParaRPr lang="en-US"/>
            </a:p>
          </p:txBody>
        </p:sp>
        <p:sp>
          <p:nvSpPr>
            <p:cNvPr id="11274" name="Line 20"/>
            <p:cNvSpPr>
              <a:spLocks noChangeShapeType="1"/>
            </p:cNvSpPr>
            <p:nvPr/>
          </p:nvSpPr>
          <p:spPr bwMode="auto">
            <a:xfrm>
              <a:off x="2208" y="2496"/>
              <a:ext cx="96" cy="144"/>
            </a:xfrm>
            <a:prstGeom prst="line">
              <a:avLst/>
            </a:prstGeom>
            <a:noFill/>
            <a:ln w="9525">
              <a:solidFill>
                <a:schemeClr val="tx1"/>
              </a:solidFill>
              <a:round/>
              <a:headEnd/>
              <a:tailEnd/>
            </a:ln>
          </p:spPr>
          <p:txBody>
            <a:bodyPr/>
            <a:lstStyle/>
            <a:p>
              <a:endParaRPr lang="en-US"/>
            </a:p>
          </p:txBody>
        </p:sp>
        <p:sp>
          <p:nvSpPr>
            <p:cNvPr id="11275" name="Line 21"/>
            <p:cNvSpPr>
              <a:spLocks noChangeShapeType="1"/>
            </p:cNvSpPr>
            <p:nvPr/>
          </p:nvSpPr>
          <p:spPr bwMode="auto">
            <a:xfrm>
              <a:off x="2112" y="2400"/>
              <a:ext cx="192" cy="0"/>
            </a:xfrm>
            <a:prstGeom prst="line">
              <a:avLst/>
            </a:prstGeom>
            <a:noFill/>
            <a:ln w="9525">
              <a:solidFill>
                <a:schemeClr val="tx1"/>
              </a:solidFill>
              <a:round/>
              <a:headEnd/>
              <a:tailEnd/>
            </a:ln>
          </p:spPr>
          <p:txBody>
            <a:bodyPr/>
            <a:lstStyle/>
            <a:p>
              <a:endParaRPr lang="en-US"/>
            </a:p>
          </p:txBody>
        </p:sp>
        <p:sp>
          <p:nvSpPr>
            <p:cNvPr id="11276" name="Line 22"/>
            <p:cNvSpPr>
              <a:spLocks noChangeShapeType="1"/>
            </p:cNvSpPr>
            <p:nvPr/>
          </p:nvSpPr>
          <p:spPr bwMode="auto">
            <a:xfrm>
              <a:off x="2208" y="2304"/>
              <a:ext cx="0" cy="96"/>
            </a:xfrm>
            <a:prstGeom prst="line">
              <a:avLst/>
            </a:prstGeom>
            <a:noFill/>
            <a:ln w="9525">
              <a:solidFill>
                <a:schemeClr val="tx1"/>
              </a:solidFill>
              <a:round/>
              <a:headEnd/>
              <a:tailEnd/>
            </a:ln>
          </p:spPr>
          <p:txBody>
            <a:bodyPr/>
            <a:lstStyle/>
            <a:p>
              <a:endParaRPr lang="en-US"/>
            </a:p>
          </p:txBody>
        </p:sp>
        <p:sp>
          <p:nvSpPr>
            <p:cNvPr id="11277" name="Line 23"/>
            <p:cNvSpPr>
              <a:spLocks noChangeShapeType="1"/>
            </p:cNvSpPr>
            <p:nvPr/>
          </p:nvSpPr>
          <p:spPr bwMode="auto">
            <a:xfrm flipH="1">
              <a:off x="2112" y="2496"/>
              <a:ext cx="192" cy="0"/>
            </a:xfrm>
            <a:prstGeom prst="line">
              <a:avLst/>
            </a:prstGeom>
            <a:noFill/>
            <a:ln w="9525">
              <a:solidFill>
                <a:schemeClr val="tx1"/>
              </a:solidFill>
              <a:round/>
              <a:headEnd/>
              <a:tailEnd/>
            </a:ln>
          </p:spPr>
          <p:txBody>
            <a:bodyPr/>
            <a:lstStyle/>
            <a:p>
              <a:endParaRPr lang="en-US"/>
            </a:p>
          </p:txBody>
        </p:sp>
        <p:sp>
          <p:nvSpPr>
            <p:cNvPr id="11278" name="Line 24"/>
            <p:cNvSpPr>
              <a:spLocks noChangeShapeType="1"/>
            </p:cNvSpPr>
            <p:nvPr/>
          </p:nvSpPr>
          <p:spPr bwMode="auto">
            <a:xfrm flipH="1">
              <a:off x="2112" y="2400"/>
              <a:ext cx="96" cy="96"/>
            </a:xfrm>
            <a:prstGeom prst="line">
              <a:avLst/>
            </a:prstGeom>
            <a:noFill/>
            <a:ln w="9525">
              <a:solidFill>
                <a:schemeClr val="tx1"/>
              </a:solidFill>
              <a:round/>
              <a:headEnd/>
              <a:tailEnd/>
            </a:ln>
          </p:spPr>
          <p:txBody>
            <a:bodyPr/>
            <a:lstStyle/>
            <a:p>
              <a:endParaRPr lang="en-US"/>
            </a:p>
          </p:txBody>
        </p:sp>
        <p:sp>
          <p:nvSpPr>
            <p:cNvPr id="11279" name="Line 25"/>
            <p:cNvSpPr>
              <a:spLocks noChangeShapeType="1"/>
            </p:cNvSpPr>
            <p:nvPr/>
          </p:nvSpPr>
          <p:spPr bwMode="auto">
            <a:xfrm>
              <a:off x="2208" y="2400"/>
              <a:ext cx="96" cy="96"/>
            </a:xfrm>
            <a:prstGeom prst="line">
              <a:avLst/>
            </a:prstGeom>
            <a:noFill/>
            <a:ln w="9525">
              <a:solidFill>
                <a:schemeClr val="tx1"/>
              </a:solidFill>
              <a:round/>
              <a:headEnd/>
              <a:tailEnd/>
            </a:ln>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18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Garden of Eden</a:t>
            </a:r>
          </a:p>
        </p:txBody>
      </p:sp>
      <p:sp>
        <p:nvSpPr>
          <p:cNvPr id="52227" name="Rectangle 3"/>
          <p:cNvSpPr>
            <a:spLocks noGrp="1" noChangeArrowheads="1"/>
          </p:cNvSpPr>
          <p:nvPr>
            <p:ph type="body" idx="1"/>
          </p:nvPr>
        </p:nvSpPr>
        <p:spPr/>
        <p:txBody>
          <a:bodyPr/>
          <a:lstStyle/>
          <a:p>
            <a:pPr eaLnBrk="1" hangingPunct="1">
              <a:lnSpc>
                <a:spcPct val="90000"/>
              </a:lnSpc>
            </a:pPr>
            <a:r>
              <a:rPr lang="en-US" sz="2800" b="1" smtClean="0"/>
              <a:t>Gen. 3:6</a:t>
            </a:r>
            <a:r>
              <a:rPr lang="en-US" smtClean="0"/>
              <a:t> </a:t>
            </a:r>
            <a:r>
              <a:rPr lang="en-US" sz="2800" baseline="30000" smtClean="0"/>
              <a:t>6 </a:t>
            </a:r>
            <a:r>
              <a:rPr lang="en-US" sz="2800" smtClean="0"/>
              <a:t>And when the woman saw that the tree </a:t>
            </a:r>
            <a:r>
              <a:rPr lang="en-US" sz="2800" i="1" smtClean="0"/>
              <a:t>was</a:t>
            </a:r>
            <a:r>
              <a:rPr lang="en-US" sz="2800" smtClean="0"/>
              <a:t> good for food, and that it </a:t>
            </a:r>
            <a:r>
              <a:rPr lang="en-US" sz="2800" i="1" smtClean="0"/>
              <a:t>was</a:t>
            </a:r>
            <a:r>
              <a:rPr lang="en-US" sz="2800" smtClean="0"/>
              <a:t> pleasant to the eyes, and a tree to be desired to make </a:t>
            </a:r>
            <a:r>
              <a:rPr lang="en-US" sz="2800" i="1" smtClean="0"/>
              <a:t>one</a:t>
            </a:r>
            <a:r>
              <a:rPr lang="en-US" sz="2800" smtClean="0"/>
              <a:t> wise, she took of the fruit thereof, and did eat, and gave also unto her husband with her; and he did eat.</a:t>
            </a:r>
          </a:p>
          <a:p>
            <a:pPr eaLnBrk="1" hangingPunct="1">
              <a:lnSpc>
                <a:spcPct val="90000"/>
              </a:lnSpc>
            </a:pPr>
            <a:r>
              <a:rPr lang="en-US" smtClean="0"/>
              <a:t>Eve was deceived; she believed a lie</a:t>
            </a:r>
          </a:p>
          <a:p>
            <a:pPr eaLnBrk="1" hangingPunct="1">
              <a:lnSpc>
                <a:spcPct val="90000"/>
              </a:lnSpc>
            </a:pPr>
            <a:r>
              <a:rPr lang="en-US" smtClean="0"/>
              <a:t>Adam and Eve disobeyed God </a:t>
            </a:r>
          </a:p>
          <a:p>
            <a:pPr lvl="1" eaLnBrk="1" hangingPunct="1">
              <a:lnSpc>
                <a:spcPct val="90000"/>
              </a:lnSpc>
            </a:pPr>
            <a:r>
              <a:rPr lang="en-US" smtClean="0"/>
              <a:t>(</a:t>
            </a:r>
            <a:r>
              <a:rPr lang="en-US" b="1" smtClean="0"/>
              <a:t>1Jn. 3:4 = Sin</a:t>
            </a:r>
            <a:r>
              <a:rPr lang="en-US" smtClean="0"/>
              <a:t>)</a:t>
            </a:r>
          </a:p>
          <a:p>
            <a:pPr eaLnBrk="1" hangingPunct="1">
              <a:lnSpc>
                <a:spcPct val="90000"/>
              </a:lnSpc>
            </a:pPr>
            <a:r>
              <a:rPr lang="en-US" smtClean="0"/>
              <a:t>Christ Promised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22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22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22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22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2"/>
          <p:cNvGrpSpPr>
            <a:grpSpLocks/>
          </p:cNvGrpSpPr>
          <p:nvPr/>
        </p:nvGrpSpPr>
        <p:grpSpPr bwMode="auto">
          <a:xfrm>
            <a:off x="838200" y="1752600"/>
            <a:ext cx="2209800" cy="2895600"/>
            <a:chOff x="768" y="1536"/>
            <a:chExt cx="982" cy="1124"/>
          </a:xfrm>
        </p:grpSpPr>
        <p:pic>
          <p:nvPicPr>
            <p:cNvPr id="13337" name="Picture 3" descr="MCj04239900000[1]"/>
            <p:cNvPicPr>
              <a:picLocks noChangeAspect="1" noChangeArrowheads="1"/>
            </p:cNvPicPr>
            <p:nvPr/>
          </p:nvPicPr>
          <p:blipFill>
            <a:blip r:embed="rId3"/>
            <a:srcRect/>
            <a:stretch>
              <a:fillRect/>
            </a:stretch>
          </p:blipFill>
          <p:spPr bwMode="auto">
            <a:xfrm>
              <a:off x="768" y="1536"/>
              <a:ext cx="982" cy="1124"/>
            </a:xfrm>
            <a:prstGeom prst="rect">
              <a:avLst/>
            </a:prstGeom>
            <a:noFill/>
            <a:ln w="9525">
              <a:noFill/>
              <a:miter lim="800000"/>
              <a:headEnd/>
              <a:tailEnd/>
            </a:ln>
          </p:spPr>
        </p:pic>
        <p:sp>
          <p:nvSpPr>
            <p:cNvPr id="13338" name="Text Box 4"/>
            <p:cNvSpPr txBox="1">
              <a:spLocks noChangeArrowheads="1"/>
            </p:cNvSpPr>
            <p:nvPr/>
          </p:nvSpPr>
          <p:spPr bwMode="auto">
            <a:xfrm>
              <a:off x="816" y="1679"/>
              <a:ext cx="912" cy="249"/>
            </a:xfrm>
            <a:prstGeom prst="rect">
              <a:avLst/>
            </a:prstGeom>
            <a:noFill/>
            <a:ln w="9525">
              <a:noFill/>
              <a:miter lim="800000"/>
              <a:headEnd/>
              <a:tailEnd/>
            </a:ln>
          </p:spPr>
          <p:txBody>
            <a:bodyPr>
              <a:spAutoFit/>
            </a:bodyPr>
            <a:lstStyle/>
            <a:p>
              <a:pPr algn="ctr">
                <a:spcBef>
                  <a:spcPct val="50000"/>
                </a:spcBef>
              </a:pPr>
              <a:r>
                <a:rPr lang="en-US" b="1"/>
                <a:t>Knowledge Good and Evil</a:t>
              </a:r>
            </a:p>
          </p:txBody>
        </p:sp>
      </p:grpSp>
      <p:grpSp>
        <p:nvGrpSpPr>
          <p:cNvPr id="13315" name="Group 5"/>
          <p:cNvGrpSpPr>
            <a:grpSpLocks/>
          </p:cNvGrpSpPr>
          <p:nvPr/>
        </p:nvGrpSpPr>
        <p:grpSpPr bwMode="auto">
          <a:xfrm>
            <a:off x="5715000" y="1905000"/>
            <a:ext cx="2438400" cy="2819400"/>
            <a:chOff x="3600" y="1200"/>
            <a:chExt cx="1536" cy="1776"/>
          </a:xfrm>
        </p:grpSpPr>
        <p:pic>
          <p:nvPicPr>
            <p:cNvPr id="13335" name="Picture 6" descr="MCj04239900000[1]"/>
            <p:cNvPicPr>
              <a:picLocks noChangeAspect="1" noChangeArrowheads="1"/>
            </p:cNvPicPr>
            <p:nvPr/>
          </p:nvPicPr>
          <p:blipFill>
            <a:blip r:embed="rId3"/>
            <a:srcRect/>
            <a:stretch>
              <a:fillRect/>
            </a:stretch>
          </p:blipFill>
          <p:spPr bwMode="auto">
            <a:xfrm>
              <a:off x="3600" y="1200"/>
              <a:ext cx="1536" cy="1776"/>
            </a:xfrm>
            <a:prstGeom prst="rect">
              <a:avLst/>
            </a:prstGeom>
            <a:noFill/>
            <a:ln w="9525">
              <a:noFill/>
              <a:miter lim="800000"/>
              <a:headEnd/>
              <a:tailEnd/>
            </a:ln>
          </p:spPr>
        </p:pic>
        <p:sp>
          <p:nvSpPr>
            <p:cNvPr id="13336" name="Text Box 7"/>
            <p:cNvSpPr txBox="1">
              <a:spLocks noChangeArrowheads="1"/>
            </p:cNvSpPr>
            <p:nvPr/>
          </p:nvSpPr>
          <p:spPr bwMode="auto">
            <a:xfrm>
              <a:off x="4146" y="1503"/>
              <a:ext cx="510" cy="288"/>
            </a:xfrm>
            <a:prstGeom prst="rect">
              <a:avLst/>
            </a:prstGeom>
            <a:noFill/>
            <a:ln w="9525">
              <a:noFill/>
              <a:miter lim="800000"/>
              <a:headEnd/>
              <a:tailEnd/>
            </a:ln>
          </p:spPr>
          <p:txBody>
            <a:bodyPr>
              <a:spAutoFit/>
            </a:bodyPr>
            <a:lstStyle/>
            <a:p>
              <a:pPr>
                <a:spcBef>
                  <a:spcPct val="50000"/>
                </a:spcBef>
              </a:pPr>
              <a:r>
                <a:rPr lang="en-US" sz="2400" b="1"/>
                <a:t>Life</a:t>
              </a:r>
            </a:p>
          </p:txBody>
        </p:sp>
      </p:grpSp>
      <p:sp>
        <p:nvSpPr>
          <p:cNvPr id="13316" name="Text Box 8"/>
          <p:cNvSpPr txBox="1">
            <a:spLocks noChangeArrowheads="1"/>
          </p:cNvSpPr>
          <p:nvPr/>
        </p:nvSpPr>
        <p:spPr bwMode="auto">
          <a:xfrm>
            <a:off x="2438400" y="1295400"/>
            <a:ext cx="4876800" cy="457200"/>
          </a:xfrm>
          <a:prstGeom prst="rect">
            <a:avLst/>
          </a:prstGeom>
          <a:noFill/>
          <a:ln w="9525">
            <a:noFill/>
            <a:miter lim="800000"/>
            <a:headEnd/>
            <a:tailEnd/>
          </a:ln>
        </p:spPr>
        <p:txBody>
          <a:bodyPr>
            <a:spAutoFit/>
          </a:bodyPr>
          <a:lstStyle/>
          <a:p>
            <a:pPr>
              <a:spcBef>
                <a:spcPct val="50000"/>
              </a:spcBef>
            </a:pPr>
            <a:r>
              <a:rPr lang="en-US" sz="2400"/>
              <a:t>God Said:  Thou shalt surely die!</a:t>
            </a:r>
          </a:p>
        </p:txBody>
      </p:sp>
      <p:sp>
        <p:nvSpPr>
          <p:cNvPr id="13317" name="Text Box 9"/>
          <p:cNvSpPr txBox="1">
            <a:spLocks noChangeArrowheads="1"/>
          </p:cNvSpPr>
          <p:nvPr/>
        </p:nvSpPr>
        <p:spPr bwMode="auto">
          <a:xfrm>
            <a:off x="2057400" y="5257800"/>
            <a:ext cx="5562600" cy="457200"/>
          </a:xfrm>
          <a:prstGeom prst="rect">
            <a:avLst/>
          </a:prstGeom>
          <a:noFill/>
          <a:ln w="9525">
            <a:noFill/>
            <a:miter lim="800000"/>
            <a:headEnd/>
            <a:tailEnd/>
          </a:ln>
        </p:spPr>
        <p:txBody>
          <a:bodyPr>
            <a:spAutoFit/>
          </a:bodyPr>
          <a:lstStyle/>
          <a:p>
            <a:pPr>
              <a:spcBef>
                <a:spcPct val="50000"/>
              </a:spcBef>
            </a:pPr>
            <a:r>
              <a:rPr lang="en-US" sz="2400"/>
              <a:t>Satan said:  Thou shalt not surely die!</a:t>
            </a:r>
          </a:p>
        </p:txBody>
      </p:sp>
      <p:grpSp>
        <p:nvGrpSpPr>
          <p:cNvPr id="13318" name="Group 10"/>
          <p:cNvGrpSpPr>
            <a:grpSpLocks/>
          </p:cNvGrpSpPr>
          <p:nvPr/>
        </p:nvGrpSpPr>
        <p:grpSpPr bwMode="auto">
          <a:xfrm>
            <a:off x="4800600" y="3733800"/>
            <a:ext cx="457200" cy="838200"/>
            <a:chOff x="3024" y="2016"/>
            <a:chExt cx="288" cy="528"/>
          </a:xfrm>
        </p:grpSpPr>
        <p:sp>
          <p:nvSpPr>
            <p:cNvPr id="13329" name="Line 11"/>
            <p:cNvSpPr>
              <a:spLocks noChangeShapeType="1"/>
            </p:cNvSpPr>
            <p:nvPr/>
          </p:nvSpPr>
          <p:spPr bwMode="auto">
            <a:xfrm>
              <a:off x="3168" y="2208"/>
              <a:ext cx="0" cy="192"/>
            </a:xfrm>
            <a:prstGeom prst="line">
              <a:avLst/>
            </a:prstGeom>
            <a:noFill/>
            <a:ln w="9525">
              <a:solidFill>
                <a:schemeClr val="tx1"/>
              </a:solidFill>
              <a:round/>
              <a:headEnd/>
              <a:tailEnd/>
            </a:ln>
          </p:spPr>
          <p:txBody>
            <a:bodyPr/>
            <a:lstStyle/>
            <a:p>
              <a:endParaRPr lang="en-US"/>
            </a:p>
          </p:txBody>
        </p:sp>
        <p:grpSp>
          <p:nvGrpSpPr>
            <p:cNvPr id="13330" name="Group 12"/>
            <p:cNvGrpSpPr>
              <a:grpSpLocks/>
            </p:cNvGrpSpPr>
            <p:nvPr/>
          </p:nvGrpSpPr>
          <p:grpSpPr bwMode="auto">
            <a:xfrm>
              <a:off x="3024" y="2016"/>
              <a:ext cx="288" cy="528"/>
              <a:chOff x="3024" y="2016"/>
              <a:chExt cx="288" cy="528"/>
            </a:xfrm>
          </p:grpSpPr>
          <p:sp>
            <p:nvSpPr>
              <p:cNvPr id="13331" name="Oval 13"/>
              <p:cNvSpPr>
                <a:spLocks noChangeArrowheads="1"/>
              </p:cNvSpPr>
              <p:nvPr/>
            </p:nvSpPr>
            <p:spPr bwMode="auto">
              <a:xfrm>
                <a:off x="3024" y="2016"/>
                <a:ext cx="288" cy="192"/>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3332" name="Line 14"/>
              <p:cNvSpPr>
                <a:spLocks noChangeShapeType="1"/>
              </p:cNvSpPr>
              <p:nvPr/>
            </p:nvSpPr>
            <p:spPr bwMode="auto">
              <a:xfrm flipH="1">
                <a:off x="3024" y="2400"/>
                <a:ext cx="144" cy="144"/>
              </a:xfrm>
              <a:prstGeom prst="line">
                <a:avLst/>
              </a:prstGeom>
              <a:noFill/>
              <a:ln w="9525">
                <a:solidFill>
                  <a:schemeClr val="tx1"/>
                </a:solidFill>
                <a:round/>
                <a:headEnd/>
                <a:tailEnd/>
              </a:ln>
            </p:spPr>
            <p:txBody>
              <a:bodyPr/>
              <a:lstStyle/>
              <a:p>
                <a:endParaRPr lang="en-US"/>
              </a:p>
            </p:txBody>
          </p:sp>
          <p:sp>
            <p:nvSpPr>
              <p:cNvPr id="13333" name="Line 15"/>
              <p:cNvSpPr>
                <a:spLocks noChangeShapeType="1"/>
              </p:cNvSpPr>
              <p:nvPr/>
            </p:nvSpPr>
            <p:spPr bwMode="auto">
              <a:xfrm>
                <a:off x="3168" y="2400"/>
                <a:ext cx="96" cy="144"/>
              </a:xfrm>
              <a:prstGeom prst="line">
                <a:avLst/>
              </a:prstGeom>
              <a:noFill/>
              <a:ln w="9525">
                <a:solidFill>
                  <a:schemeClr val="tx1"/>
                </a:solidFill>
                <a:round/>
                <a:headEnd/>
                <a:tailEnd/>
              </a:ln>
            </p:spPr>
            <p:txBody>
              <a:bodyPr/>
              <a:lstStyle/>
              <a:p>
                <a:endParaRPr lang="en-US"/>
              </a:p>
            </p:txBody>
          </p:sp>
          <p:sp>
            <p:nvSpPr>
              <p:cNvPr id="13334" name="Line 16"/>
              <p:cNvSpPr>
                <a:spLocks noChangeShapeType="1"/>
              </p:cNvSpPr>
              <p:nvPr/>
            </p:nvSpPr>
            <p:spPr bwMode="auto">
              <a:xfrm>
                <a:off x="3072" y="2304"/>
                <a:ext cx="192" cy="0"/>
              </a:xfrm>
              <a:prstGeom prst="line">
                <a:avLst/>
              </a:prstGeom>
              <a:noFill/>
              <a:ln w="9525">
                <a:solidFill>
                  <a:schemeClr val="tx1"/>
                </a:solidFill>
                <a:round/>
                <a:headEnd/>
                <a:tailEnd/>
              </a:ln>
            </p:spPr>
            <p:txBody>
              <a:bodyPr/>
              <a:lstStyle/>
              <a:p>
                <a:endParaRPr lang="en-US"/>
              </a:p>
            </p:txBody>
          </p:sp>
        </p:grpSp>
      </p:grpSp>
      <p:grpSp>
        <p:nvGrpSpPr>
          <p:cNvPr id="13319" name="Group 17"/>
          <p:cNvGrpSpPr>
            <a:grpSpLocks/>
          </p:cNvGrpSpPr>
          <p:nvPr/>
        </p:nvGrpSpPr>
        <p:grpSpPr bwMode="auto">
          <a:xfrm>
            <a:off x="3962400" y="3733800"/>
            <a:ext cx="457200" cy="838200"/>
            <a:chOff x="2064" y="2112"/>
            <a:chExt cx="288" cy="528"/>
          </a:xfrm>
        </p:grpSpPr>
        <p:sp>
          <p:nvSpPr>
            <p:cNvPr id="13321" name="Oval 18"/>
            <p:cNvSpPr>
              <a:spLocks noChangeArrowheads="1"/>
            </p:cNvSpPr>
            <p:nvPr/>
          </p:nvSpPr>
          <p:spPr bwMode="auto">
            <a:xfrm>
              <a:off x="2064" y="2112"/>
              <a:ext cx="288" cy="192"/>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3322" name="Line 19"/>
            <p:cNvSpPr>
              <a:spLocks noChangeShapeType="1"/>
            </p:cNvSpPr>
            <p:nvPr/>
          </p:nvSpPr>
          <p:spPr bwMode="auto">
            <a:xfrm flipH="1">
              <a:off x="2064" y="2496"/>
              <a:ext cx="144" cy="144"/>
            </a:xfrm>
            <a:prstGeom prst="line">
              <a:avLst/>
            </a:prstGeom>
            <a:noFill/>
            <a:ln w="9525">
              <a:solidFill>
                <a:schemeClr val="tx1"/>
              </a:solidFill>
              <a:round/>
              <a:headEnd/>
              <a:tailEnd/>
            </a:ln>
          </p:spPr>
          <p:txBody>
            <a:bodyPr/>
            <a:lstStyle/>
            <a:p>
              <a:endParaRPr lang="en-US"/>
            </a:p>
          </p:txBody>
        </p:sp>
        <p:sp>
          <p:nvSpPr>
            <p:cNvPr id="13323" name="Line 20"/>
            <p:cNvSpPr>
              <a:spLocks noChangeShapeType="1"/>
            </p:cNvSpPr>
            <p:nvPr/>
          </p:nvSpPr>
          <p:spPr bwMode="auto">
            <a:xfrm>
              <a:off x="2208" y="2496"/>
              <a:ext cx="96" cy="144"/>
            </a:xfrm>
            <a:prstGeom prst="line">
              <a:avLst/>
            </a:prstGeom>
            <a:noFill/>
            <a:ln w="9525">
              <a:solidFill>
                <a:schemeClr val="tx1"/>
              </a:solidFill>
              <a:round/>
              <a:headEnd/>
              <a:tailEnd/>
            </a:ln>
          </p:spPr>
          <p:txBody>
            <a:bodyPr/>
            <a:lstStyle/>
            <a:p>
              <a:endParaRPr lang="en-US"/>
            </a:p>
          </p:txBody>
        </p:sp>
        <p:sp>
          <p:nvSpPr>
            <p:cNvPr id="13324" name="Line 21"/>
            <p:cNvSpPr>
              <a:spLocks noChangeShapeType="1"/>
            </p:cNvSpPr>
            <p:nvPr/>
          </p:nvSpPr>
          <p:spPr bwMode="auto">
            <a:xfrm>
              <a:off x="2112" y="2400"/>
              <a:ext cx="192" cy="0"/>
            </a:xfrm>
            <a:prstGeom prst="line">
              <a:avLst/>
            </a:prstGeom>
            <a:noFill/>
            <a:ln w="9525">
              <a:solidFill>
                <a:schemeClr val="tx1"/>
              </a:solidFill>
              <a:round/>
              <a:headEnd/>
              <a:tailEnd/>
            </a:ln>
          </p:spPr>
          <p:txBody>
            <a:bodyPr/>
            <a:lstStyle/>
            <a:p>
              <a:endParaRPr lang="en-US"/>
            </a:p>
          </p:txBody>
        </p:sp>
        <p:sp>
          <p:nvSpPr>
            <p:cNvPr id="13325" name="Line 22"/>
            <p:cNvSpPr>
              <a:spLocks noChangeShapeType="1"/>
            </p:cNvSpPr>
            <p:nvPr/>
          </p:nvSpPr>
          <p:spPr bwMode="auto">
            <a:xfrm>
              <a:off x="2208" y="2304"/>
              <a:ext cx="0" cy="96"/>
            </a:xfrm>
            <a:prstGeom prst="line">
              <a:avLst/>
            </a:prstGeom>
            <a:noFill/>
            <a:ln w="9525">
              <a:solidFill>
                <a:schemeClr val="tx1"/>
              </a:solidFill>
              <a:round/>
              <a:headEnd/>
              <a:tailEnd/>
            </a:ln>
          </p:spPr>
          <p:txBody>
            <a:bodyPr/>
            <a:lstStyle/>
            <a:p>
              <a:endParaRPr lang="en-US"/>
            </a:p>
          </p:txBody>
        </p:sp>
        <p:sp>
          <p:nvSpPr>
            <p:cNvPr id="13326" name="Line 23"/>
            <p:cNvSpPr>
              <a:spLocks noChangeShapeType="1"/>
            </p:cNvSpPr>
            <p:nvPr/>
          </p:nvSpPr>
          <p:spPr bwMode="auto">
            <a:xfrm flipH="1">
              <a:off x="2112" y="2496"/>
              <a:ext cx="192" cy="0"/>
            </a:xfrm>
            <a:prstGeom prst="line">
              <a:avLst/>
            </a:prstGeom>
            <a:noFill/>
            <a:ln w="9525">
              <a:solidFill>
                <a:schemeClr val="tx1"/>
              </a:solidFill>
              <a:round/>
              <a:headEnd/>
              <a:tailEnd/>
            </a:ln>
          </p:spPr>
          <p:txBody>
            <a:bodyPr/>
            <a:lstStyle/>
            <a:p>
              <a:endParaRPr lang="en-US"/>
            </a:p>
          </p:txBody>
        </p:sp>
        <p:sp>
          <p:nvSpPr>
            <p:cNvPr id="13327" name="Line 24"/>
            <p:cNvSpPr>
              <a:spLocks noChangeShapeType="1"/>
            </p:cNvSpPr>
            <p:nvPr/>
          </p:nvSpPr>
          <p:spPr bwMode="auto">
            <a:xfrm flipH="1">
              <a:off x="2112" y="2400"/>
              <a:ext cx="96" cy="96"/>
            </a:xfrm>
            <a:prstGeom prst="line">
              <a:avLst/>
            </a:prstGeom>
            <a:noFill/>
            <a:ln w="9525">
              <a:solidFill>
                <a:schemeClr val="tx1"/>
              </a:solidFill>
              <a:round/>
              <a:headEnd/>
              <a:tailEnd/>
            </a:ln>
          </p:spPr>
          <p:txBody>
            <a:bodyPr/>
            <a:lstStyle/>
            <a:p>
              <a:endParaRPr lang="en-US"/>
            </a:p>
          </p:txBody>
        </p:sp>
        <p:sp>
          <p:nvSpPr>
            <p:cNvPr id="13328" name="Line 25"/>
            <p:cNvSpPr>
              <a:spLocks noChangeShapeType="1"/>
            </p:cNvSpPr>
            <p:nvPr/>
          </p:nvSpPr>
          <p:spPr bwMode="auto">
            <a:xfrm>
              <a:off x="2208" y="2400"/>
              <a:ext cx="96" cy="96"/>
            </a:xfrm>
            <a:prstGeom prst="line">
              <a:avLst/>
            </a:prstGeom>
            <a:noFill/>
            <a:ln w="9525">
              <a:solidFill>
                <a:schemeClr val="tx1"/>
              </a:solidFill>
              <a:round/>
              <a:headEnd/>
              <a:tailEnd/>
            </a:ln>
          </p:spPr>
          <p:txBody>
            <a:bodyPr/>
            <a:lstStyle/>
            <a:p>
              <a:endParaRPr lang="en-US"/>
            </a:p>
          </p:txBody>
        </p:sp>
      </p:grpSp>
      <p:sp>
        <p:nvSpPr>
          <p:cNvPr id="13320" name="Text Box 26"/>
          <p:cNvSpPr txBox="1">
            <a:spLocks noChangeArrowheads="1"/>
          </p:cNvSpPr>
          <p:nvPr/>
        </p:nvSpPr>
        <p:spPr bwMode="auto">
          <a:xfrm>
            <a:off x="3581400" y="4648200"/>
            <a:ext cx="1981200" cy="366713"/>
          </a:xfrm>
          <a:prstGeom prst="rect">
            <a:avLst/>
          </a:prstGeom>
          <a:noFill/>
          <a:ln w="9525">
            <a:noFill/>
            <a:miter lim="800000"/>
            <a:headEnd/>
            <a:tailEnd/>
          </a:ln>
        </p:spPr>
        <p:txBody>
          <a:bodyPr>
            <a:spAutoFit/>
          </a:bodyPr>
          <a:lstStyle/>
          <a:p>
            <a:pPr algn="ctr">
              <a:spcBef>
                <a:spcPct val="50000"/>
              </a:spcBef>
            </a:pPr>
            <a:r>
              <a:rPr lang="en-US" b="1"/>
              <a:t>1 John 3:4 - Sin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Cain and Abel</a:t>
            </a:r>
          </a:p>
        </p:txBody>
      </p:sp>
      <p:sp>
        <p:nvSpPr>
          <p:cNvPr id="14339" name="Rectangle 3"/>
          <p:cNvSpPr>
            <a:spLocks noGrp="1" noChangeArrowheads="1"/>
          </p:cNvSpPr>
          <p:nvPr>
            <p:ph type="body" idx="1"/>
          </p:nvPr>
        </p:nvSpPr>
        <p:spPr/>
        <p:txBody>
          <a:bodyPr/>
          <a:lstStyle/>
          <a:p>
            <a:pPr eaLnBrk="1" hangingPunct="1"/>
            <a:r>
              <a:rPr lang="en-US" sz="2800" b="1" smtClean="0"/>
              <a:t>Gen. 4:1-5</a:t>
            </a:r>
            <a:r>
              <a:rPr lang="en-US" sz="2800" smtClean="0"/>
              <a:t> </a:t>
            </a:r>
            <a:r>
              <a:rPr lang="en-US" sz="2800" i="1" baseline="30000" smtClean="0"/>
              <a:t>1</a:t>
            </a:r>
            <a:r>
              <a:rPr lang="en-US" sz="2800" i="1" smtClean="0"/>
              <a:t> And Adam knew Eve his wife; and she conceived, and bare Cain, and said, I have gotten a man from the LORD. </a:t>
            </a:r>
            <a:r>
              <a:rPr lang="en-US" sz="2800" i="1" baseline="30000" smtClean="0"/>
              <a:t>2</a:t>
            </a:r>
            <a:r>
              <a:rPr lang="en-US" sz="2800" i="1" smtClean="0"/>
              <a:t> And she again bare his brother Abel. And Abel was a keeper of sheep, but Cain was a tiller of the ground. </a:t>
            </a:r>
            <a:r>
              <a:rPr lang="en-US" sz="2800" i="1" baseline="30000" smtClean="0"/>
              <a:t>3</a:t>
            </a:r>
            <a:r>
              <a:rPr lang="en-US" sz="2800" i="1" smtClean="0"/>
              <a:t> And in process of time it came to pass, that Cain brought of the fruit of the ground an offering unto the LORD. </a:t>
            </a:r>
            <a:r>
              <a:rPr lang="en-US" sz="2800" i="1" baseline="30000" smtClean="0"/>
              <a:t>4</a:t>
            </a:r>
            <a:r>
              <a:rPr lang="en-US" sz="2800" i="1" smtClean="0"/>
              <a:t> And Abel, he also brought of the firstlings of his flock and of the fat thereof.</a:t>
            </a:r>
            <a:r>
              <a:rPr lang="en-US" smtClean="0"/>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5"/>
          <p:cNvSpPr>
            <a:spLocks noChangeArrowheads="1"/>
          </p:cNvSpPr>
          <p:nvPr/>
        </p:nvSpPr>
        <p:spPr bwMode="auto">
          <a:xfrm>
            <a:off x="4114800" y="381000"/>
            <a:ext cx="1066800" cy="10668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grpSp>
        <p:nvGrpSpPr>
          <p:cNvPr id="2" name="Group 24"/>
          <p:cNvGrpSpPr>
            <a:grpSpLocks/>
          </p:cNvGrpSpPr>
          <p:nvPr/>
        </p:nvGrpSpPr>
        <p:grpSpPr bwMode="auto">
          <a:xfrm>
            <a:off x="2286000" y="1676400"/>
            <a:ext cx="4495800" cy="2514600"/>
            <a:chOff x="1440" y="1056"/>
            <a:chExt cx="2832" cy="1584"/>
          </a:xfrm>
        </p:grpSpPr>
        <p:sp>
          <p:nvSpPr>
            <p:cNvPr id="15370" name="Line 6"/>
            <p:cNvSpPr>
              <a:spLocks noChangeShapeType="1"/>
            </p:cNvSpPr>
            <p:nvPr/>
          </p:nvSpPr>
          <p:spPr bwMode="auto">
            <a:xfrm flipV="1">
              <a:off x="1440" y="1056"/>
              <a:ext cx="1104" cy="1584"/>
            </a:xfrm>
            <a:prstGeom prst="line">
              <a:avLst/>
            </a:prstGeom>
            <a:noFill/>
            <a:ln w="9525">
              <a:solidFill>
                <a:schemeClr val="tx1"/>
              </a:solidFill>
              <a:round/>
              <a:headEnd/>
              <a:tailEnd type="triangle" w="med" len="med"/>
            </a:ln>
          </p:spPr>
          <p:txBody>
            <a:bodyPr/>
            <a:lstStyle/>
            <a:p>
              <a:endParaRPr lang="en-US"/>
            </a:p>
          </p:txBody>
        </p:sp>
        <p:sp>
          <p:nvSpPr>
            <p:cNvPr id="15371" name="Line 8"/>
            <p:cNvSpPr>
              <a:spLocks noChangeShapeType="1"/>
            </p:cNvSpPr>
            <p:nvPr/>
          </p:nvSpPr>
          <p:spPr bwMode="auto">
            <a:xfrm flipH="1" flipV="1">
              <a:off x="3264" y="1056"/>
              <a:ext cx="1008" cy="1536"/>
            </a:xfrm>
            <a:prstGeom prst="line">
              <a:avLst/>
            </a:prstGeom>
            <a:noFill/>
            <a:ln w="9525">
              <a:solidFill>
                <a:schemeClr val="tx1"/>
              </a:solidFill>
              <a:round/>
              <a:headEnd/>
              <a:tailEnd type="triangle" w="med" len="med"/>
            </a:ln>
          </p:spPr>
          <p:txBody>
            <a:bodyPr/>
            <a:lstStyle/>
            <a:p>
              <a:endParaRPr lang="en-US"/>
            </a:p>
          </p:txBody>
        </p:sp>
      </p:grpSp>
      <p:sp>
        <p:nvSpPr>
          <p:cNvPr id="14347" name="Text Box 11"/>
          <p:cNvSpPr txBox="1">
            <a:spLocks noChangeArrowheads="1"/>
          </p:cNvSpPr>
          <p:nvPr/>
        </p:nvSpPr>
        <p:spPr bwMode="auto">
          <a:xfrm>
            <a:off x="990600" y="4267200"/>
            <a:ext cx="2057400" cy="366713"/>
          </a:xfrm>
          <a:prstGeom prst="rect">
            <a:avLst/>
          </a:prstGeom>
          <a:noFill/>
          <a:ln w="9525">
            <a:noFill/>
            <a:miter lim="800000"/>
            <a:headEnd/>
            <a:tailEnd/>
          </a:ln>
        </p:spPr>
        <p:txBody>
          <a:bodyPr>
            <a:spAutoFit/>
          </a:bodyPr>
          <a:lstStyle/>
          <a:p>
            <a:pPr>
              <a:spcBef>
                <a:spcPct val="50000"/>
              </a:spcBef>
            </a:pPr>
            <a:r>
              <a:rPr lang="en-US"/>
              <a:t>Cain - Farmer</a:t>
            </a:r>
          </a:p>
        </p:txBody>
      </p:sp>
      <p:sp>
        <p:nvSpPr>
          <p:cNvPr id="14348" name="Text Box 12"/>
          <p:cNvSpPr txBox="1">
            <a:spLocks noChangeArrowheads="1"/>
          </p:cNvSpPr>
          <p:nvPr/>
        </p:nvSpPr>
        <p:spPr bwMode="auto">
          <a:xfrm>
            <a:off x="6400800" y="4267200"/>
            <a:ext cx="2057400" cy="366713"/>
          </a:xfrm>
          <a:prstGeom prst="rect">
            <a:avLst/>
          </a:prstGeom>
          <a:noFill/>
          <a:ln w="9525">
            <a:noFill/>
            <a:miter lim="800000"/>
            <a:headEnd/>
            <a:tailEnd/>
          </a:ln>
        </p:spPr>
        <p:txBody>
          <a:bodyPr>
            <a:spAutoFit/>
          </a:bodyPr>
          <a:lstStyle/>
          <a:p>
            <a:pPr>
              <a:spcBef>
                <a:spcPct val="50000"/>
              </a:spcBef>
            </a:pPr>
            <a:r>
              <a:rPr lang="en-US"/>
              <a:t>Abel - Shepherd</a:t>
            </a:r>
          </a:p>
        </p:txBody>
      </p:sp>
      <p:sp>
        <p:nvSpPr>
          <p:cNvPr id="14352" name="Text Box 16"/>
          <p:cNvSpPr txBox="1">
            <a:spLocks noChangeArrowheads="1"/>
          </p:cNvSpPr>
          <p:nvPr/>
        </p:nvSpPr>
        <p:spPr bwMode="auto">
          <a:xfrm>
            <a:off x="3352800" y="2590800"/>
            <a:ext cx="2286000" cy="366713"/>
          </a:xfrm>
          <a:prstGeom prst="rect">
            <a:avLst/>
          </a:prstGeom>
          <a:noFill/>
          <a:ln w="9525">
            <a:noFill/>
            <a:miter lim="800000"/>
            <a:headEnd/>
            <a:tailEnd/>
          </a:ln>
        </p:spPr>
        <p:txBody>
          <a:bodyPr>
            <a:spAutoFit/>
          </a:bodyPr>
          <a:lstStyle/>
          <a:p>
            <a:pPr algn="ctr">
              <a:spcBef>
                <a:spcPct val="50000"/>
              </a:spcBef>
            </a:pPr>
            <a:r>
              <a:rPr lang="en-US"/>
              <a:t>Worship</a:t>
            </a:r>
          </a:p>
        </p:txBody>
      </p:sp>
      <p:sp>
        <p:nvSpPr>
          <p:cNvPr id="14353" name="Text Box 17"/>
          <p:cNvSpPr txBox="1">
            <a:spLocks noChangeArrowheads="1"/>
          </p:cNvSpPr>
          <p:nvPr/>
        </p:nvSpPr>
        <p:spPr bwMode="auto">
          <a:xfrm rot="-3223843">
            <a:off x="2407444" y="2515394"/>
            <a:ext cx="1066800" cy="366712"/>
          </a:xfrm>
          <a:prstGeom prst="rect">
            <a:avLst/>
          </a:prstGeom>
          <a:noFill/>
          <a:ln w="9525">
            <a:noFill/>
            <a:miter lim="800000"/>
            <a:headEnd/>
            <a:tailEnd/>
          </a:ln>
        </p:spPr>
        <p:txBody>
          <a:bodyPr>
            <a:spAutoFit/>
          </a:bodyPr>
          <a:lstStyle/>
          <a:p>
            <a:pPr>
              <a:spcBef>
                <a:spcPct val="50000"/>
              </a:spcBef>
            </a:pPr>
            <a:r>
              <a:rPr lang="en-US"/>
              <a:t>Veggies</a:t>
            </a:r>
          </a:p>
        </p:txBody>
      </p:sp>
      <p:sp>
        <p:nvSpPr>
          <p:cNvPr id="14354" name="Text Box 18"/>
          <p:cNvSpPr txBox="1">
            <a:spLocks noChangeArrowheads="1"/>
          </p:cNvSpPr>
          <p:nvPr/>
        </p:nvSpPr>
        <p:spPr bwMode="auto">
          <a:xfrm rot="3379453">
            <a:off x="5188744" y="2445544"/>
            <a:ext cx="1752600" cy="366712"/>
          </a:xfrm>
          <a:prstGeom prst="rect">
            <a:avLst/>
          </a:prstGeom>
          <a:noFill/>
          <a:ln w="9525">
            <a:noFill/>
            <a:miter lim="800000"/>
            <a:headEnd/>
            <a:tailEnd/>
          </a:ln>
        </p:spPr>
        <p:txBody>
          <a:bodyPr>
            <a:spAutoFit/>
          </a:bodyPr>
          <a:lstStyle/>
          <a:p>
            <a:pPr>
              <a:spcBef>
                <a:spcPct val="50000"/>
              </a:spcBef>
            </a:pPr>
            <a:r>
              <a:rPr lang="en-US"/>
              <a:t>Lamb - Blood</a:t>
            </a:r>
          </a:p>
        </p:txBody>
      </p:sp>
      <p:sp>
        <p:nvSpPr>
          <p:cNvPr id="15369" name="Text Box 23"/>
          <p:cNvSpPr txBox="1">
            <a:spLocks noChangeArrowheads="1"/>
          </p:cNvSpPr>
          <p:nvPr/>
        </p:nvSpPr>
        <p:spPr bwMode="auto">
          <a:xfrm>
            <a:off x="4267200" y="990600"/>
            <a:ext cx="762000" cy="366713"/>
          </a:xfrm>
          <a:prstGeom prst="rect">
            <a:avLst/>
          </a:prstGeom>
          <a:noFill/>
          <a:ln w="9525">
            <a:noFill/>
            <a:miter lim="800000"/>
            <a:headEnd/>
            <a:tailEnd/>
          </a:ln>
        </p:spPr>
        <p:txBody>
          <a:bodyPr>
            <a:spAutoFit/>
          </a:bodyPr>
          <a:lstStyle/>
          <a:p>
            <a:pPr>
              <a:spcBef>
                <a:spcPct val="50000"/>
              </a:spcBef>
            </a:pPr>
            <a:r>
              <a:rPr lang="en-US" b="1"/>
              <a:t>God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4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4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down)">
                                      <p:cBhvr>
                                        <p:cTn id="15" dur="500"/>
                                        <p:tgtEl>
                                          <p:spTgt spid="2"/>
                                        </p:tgtEl>
                                      </p:cBhvr>
                                    </p:animEffect>
                                  </p:childTnLst>
                                </p:cTn>
                              </p:par>
                              <p:par>
                                <p:cTn id="16" presetID="1" presetClass="entr" presetSubtype="0" fill="hold" grpId="0" nodeType="withEffect">
                                  <p:stCondLst>
                                    <p:cond delay="0"/>
                                  </p:stCondLst>
                                  <p:childTnLst>
                                    <p:set>
                                      <p:cBhvr>
                                        <p:cTn id="17" dur="1" fill="hold">
                                          <p:stCondLst>
                                            <p:cond delay="0"/>
                                          </p:stCondLst>
                                        </p:cTn>
                                        <p:tgtEl>
                                          <p:spTgt spid="14352"/>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4353"/>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1435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7" grpId="0"/>
      <p:bldP spid="14348" grpId="0"/>
      <p:bldP spid="14352" grpId="0"/>
      <p:bldP spid="1435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Cain and Abel</a:t>
            </a:r>
          </a:p>
        </p:txBody>
      </p:sp>
      <p:sp>
        <p:nvSpPr>
          <p:cNvPr id="16387" name="Rectangle 3"/>
          <p:cNvSpPr>
            <a:spLocks noGrp="1" noChangeArrowheads="1"/>
          </p:cNvSpPr>
          <p:nvPr>
            <p:ph type="body" idx="1"/>
          </p:nvPr>
        </p:nvSpPr>
        <p:spPr/>
        <p:txBody>
          <a:bodyPr/>
          <a:lstStyle/>
          <a:p>
            <a:pPr eaLnBrk="1" hangingPunct="1">
              <a:lnSpc>
                <a:spcPct val="90000"/>
              </a:lnSpc>
            </a:pPr>
            <a:r>
              <a:rPr lang="en-US" sz="2400" b="1" smtClean="0"/>
              <a:t>Gen. 4:1-5</a:t>
            </a:r>
            <a:r>
              <a:rPr lang="en-US" sz="2400" smtClean="0"/>
              <a:t> </a:t>
            </a:r>
            <a:r>
              <a:rPr lang="en-US" sz="2400" i="1" baseline="30000" smtClean="0"/>
              <a:t>1</a:t>
            </a:r>
            <a:r>
              <a:rPr lang="en-US" sz="2400" i="1" smtClean="0"/>
              <a:t> And Adam knew Eve his wife; and she conceived, and bare Cain, and said, I have gotten a man from the LORD. </a:t>
            </a:r>
            <a:r>
              <a:rPr lang="en-US" sz="2400" i="1" baseline="30000" smtClean="0"/>
              <a:t>2</a:t>
            </a:r>
            <a:r>
              <a:rPr lang="en-US" sz="2400" i="1" smtClean="0"/>
              <a:t> And she again bare his brother Abel. And Abel was a keeper of sheep, but Cain was a tiller of the ground. </a:t>
            </a:r>
            <a:r>
              <a:rPr lang="en-US" sz="2400" i="1" baseline="30000" smtClean="0"/>
              <a:t>3</a:t>
            </a:r>
            <a:r>
              <a:rPr lang="en-US" sz="2400" i="1" smtClean="0"/>
              <a:t> And in process of time it came to pass, that Cain brought of the fruit of the ground an offering unto the LORD. </a:t>
            </a:r>
            <a:r>
              <a:rPr lang="en-US" sz="2400" i="1" baseline="30000" smtClean="0"/>
              <a:t>4</a:t>
            </a:r>
            <a:r>
              <a:rPr lang="en-US" sz="2400" i="1" smtClean="0"/>
              <a:t> And Abel, he also brought of the firstlings of his flock and of the fat thereof. </a:t>
            </a:r>
            <a:r>
              <a:rPr lang="en-US" sz="2800" b="1" i="1" u="sng" smtClean="0"/>
              <a:t>And the LORD had respect unto Abel and to his offering: </a:t>
            </a:r>
            <a:r>
              <a:rPr lang="en-US" sz="2800" b="1" i="1" u="sng" baseline="30000" smtClean="0"/>
              <a:t>5</a:t>
            </a:r>
            <a:r>
              <a:rPr lang="en-US" sz="2800" b="1" i="1" u="sng" smtClean="0"/>
              <a:t> But unto Cain and to his offering he had not respect</a:t>
            </a:r>
            <a:r>
              <a:rPr lang="en-US" sz="2800" i="1" smtClean="0"/>
              <a:t>. And Cain was very wroth, and his countenance fell</a:t>
            </a:r>
            <a:r>
              <a:rPr lang="en-US" sz="2800" smtClean="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ChangeArrowheads="1"/>
          </p:cNvSpPr>
          <p:nvPr/>
        </p:nvSpPr>
        <p:spPr bwMode="auto">
          <a:xfrm>
            <a:off x="4114800" y="381000"/>
            <a:ext cx="1066800" cy="10668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17411" name="Line 3"/>
          <p:cNvSpPr>
            <a:spLocks noChangeShapeType="1"/>
          </p:cNvSpPr>
          <p:nvPr/>
        </p:nvSpPr>
        <p:spPr bwMode="auto">
          <a:xfrm flipV="1">
            <a:off x="2286000" y="1676400"/>
            <a:ext cx="1752600" cy="2514600"/>
          </a:xfrm>
          <a:prstGeom prst="line">
            <a:avLst/>
          </a:prstGeom>
          <a:noFill/>
          <a:ln w="9525">
            <a:solidFill>
              <a:schemeClr val="tx1"/>
            </a:solidFill>
            <a:round/>
            <a:headEnd/>
            <a:tailEnd type="triangle" w="med" len="med"/>
          </a:ln>
        </p:spPr>
        <p:txBody>
          <a:bodyPr/>
          <a:lstStyle/>
          <a:p>
            <a:endParaRPr lang="en-US"/>
          </a:p>
        </p:txBody>
      </p:sp>
      <p:sp>
        <p:nvSpPr>
          <p:cNvPr id="17412" name="Line 4"/>
          <p:cNvSpPr>
            <a:spLocks noChangeShapeType="1"/>
          </p:cNvSpPr>
          <p:nvPr/>
        </p:nvSpPr>
        <p:spPr bwMode="auto">
          <a:xfrm flipH="1" flipV="1">
            <a:off x="4876800" y="1143000"/>
            <a:ext cx="1905000" cy="2971800"/>
          </a:xfrm>
          <a:prstGeom prst="line">
            <a:avLst/>
          </a:prstGeom>
          <a:noFill/>
          <a:ln w="9525">
            <a:solidFill>
              <a:schemeClr val="tx1"/>
            </a:solidFill>
            <a:round/>
            <a:headEnd/>
            <a:tailEnd type="triangle" w="med" len="med"/>
          </a:ln>
        </p:spPr>
        <p:txBody>
          <a:bodyPr/>
          <a:lstStyle/>
          <a:p>
            <a:endParaRPr lang="en-US"/>
          </a:p>
        </p:txBody>
      </p:sp>
      <p:sp>
        <p:nvSpPr>
          <p:cNvPr id="58373" name="Arc 5"/>
          <p:cNvSpPr>
            <a:spLocks/>
          </p:cNvSpPr>
          <p:nvPr/>
        </p:nvSpPr>
        <p:spPr bwMode="auto">
          <a:xfrm rot="2659518" flipV="1">
            <a:off x="3722688" y="1216025"/>
            <a:ext cx="819150" cy="457200"/>
          </a:xfrm>
          <a:custGeom>
            <a:avLst/>
            <a:gdLst>
              <a:gd name="T0" fmla="*/ 0 w 19356"/>
              <a:gd name="T1" fmla="*/ 42 h 21600"/>
              <a:gd name="T2" fmla="*/ 819150 w 19356"/>
              <a:gd name="T3" fmla="*/ 242401 h 21600"/>
              <a:gd name="T4" fmla="*/ 12188 w 19356"/>
              <a:gd name="T5" fmla="*/ 457200 h 21600"/>
              <a:gd name="T6" fmla="*/ 0 60000 65536"/>
              <a:gd name="T7" fmla="*/ 0 60000 65536"/>
              <a:gd name="T8" fmla="*/ 0 60000 65536"/>
              <a:gd name="T9" fmla="*/ 0 w 19356"/>
              <a:gd name="T10" fmla="*/ 0 h 21600"/>
              <a:gd name="T11" fmla="*/ 19356 w 19356"/>
              <a:gd name="T12" fmla="*/ 21600 h 21600"/>
            </a:gdLst>
            <a:ahLst/>
            <a:cxnLst>
              <a:cxn ang="T6">
                <a:pos x="T0" y="T1"/>
              </a:cxn>
              <a:cxn ang="T7">
                <a:pos x="T2" y="T3"/>
              </a:cxn>
              <a:cxn ang="T8">
                <a:pos x="T4" y="T5"/>
              </a:cxn>
            </a:cxnLst>
            <a:rect l="T9" t="T10" r="T11" b="T12"/>
            <a:pathLst>
              <a:path w="19356" h="21600" fill="none" extrusionOk="0">
                <a:moveTo>
                  <a:pt x="-1" y="1"/>
                </a:moveTo>
                <a:cubicBezTo>
                  <a:pt x="95" y="0"/>
                  <a:pt x="191" y="-1"/>
                  <a:pt x="288" y="0"/>
                </a:cubicBezTo>
                <a:cubicBezTo>
                  <a:pt x="8271" y="0"/>
                  <a:pt x="15604" y="4404"/>
                  <a:pt x="19355" y="11452"/>
                </a:cubicBezTo>
              </a:path>
              <a:path w="19356" h="21600" stroke="0" extrusionOk="0">
                <a:moveTo>
                  <a:pt x="-1" y="1"/>
                </a:moveTo>
                <a:cubicBezTo>
                  <a:pt x="95" y="0"/>
                  <a:pt x="191" y="-1"/>
                  <a:pt x="288" y="0"/>
                </a:cubicBezTo>
                <a:cubicBezTo>
                  <a:pt x="8271" y="0"/>
                  <a:pt x="15604" y="4404"/>
                  <a:pt x="19355" y="11452"/>
                </a:cubicBezTo>
                <a:lnTo>
                  <a:pt x="288" y="21600"/>
                </a:lnTo>
                <a:close/>
              </a:path>
            </a:pathLst>
          </a:custGeom>
          <a:noFill/>
          <a:ln w="9525">
            <a:solidFill>
              <a:schemeClr val="tx1"/>
            </a:solidFill>
            <a:round/>
            <a:headEnd/>
            <a:tailEnd/>
          </a:ln>
        </p:spPr>
        <p:txBody>
          <a:bodyPr wrap="none" anchor="ctr"/>
          <a:lstStyle/>
          <a:p>
            <a:endParaRPr lang="en-US"/>
          </a:p>
        </p:txBody>
      </p:sp>
      <p:sp>
        <p:nvSpPr>
          <p:cNvPr id="58374" name="Line 6"/>
          <p:cNvSpPr>
            <a:spLocks noChangeShapeType="1"/>
          </p:cNvSpPr>
          <p:nvPr/>
        </p:nvSpPr>
        <p:spPr bwMode="auto">
          <a:xfrm flipH="1">
            <a:off x="2209800" y="1600200"/>
            <a:ext cx="1524000" cy="0"/>
          </a:xfrm>
          <a:prstGeom prst="line">
            <a:avLst/>
          </a:prstGeom>
          <a:noFill/>
          <a:ln w="9525">
            <a:solidFill>
              <a:schemeClr val="tx1"/>
            </a:solidFill>
            <a:round/>
            <a:headEnd/>
            <a:tailEnd type="triangle" w="med" len="med"/>
          </a:ln>
        </p:spPr>
        <p:txBody>
          <a:bodyPr/>
          <a:lstStyle/>
          <a:p>
            <a:endParaRPr lang="en-US"/>
          </a:p>
        </p:txBody>
      </p:sp>
      <p:sp>
        <p:nvSpPr>
          <p:cNvPr id="17415" name="Text Box 7"/>
          <p:cNvSpPr txBox="1">
            <a:spLocks noChangeArrowheads="1"/>
          </p:cNvSpPr>
          <p:nvPr/>
        </p:nvSpPr>
        <p:spPr bwMode="auto">
          <a:xfrm>
            <a:off x="990600" y="4267200"/>
            <a:ext cx="2057400" cy="366713"/>
          </a:xfrm>
          <a:prstGeom prst="rect">
            <a:avLst/>
          </a:prstGeom>
          <a:noFill/>
          <a:ln w="9525">
            <a:noFill/>
            <a:miter lim="800000"/>
            <a:headEnd/>
            <a:tailEnd/>
          </a:ln>
        </p:spPr>
        <p:txBody>
          <a:bodyPr>
            <a:spAutoFit/>
          </a:bodyPr>
          <a:lstStyle/>
          <a:p>
            <a:pPr>
              <a:spcBef>
                <a:spcPct val="50000"/>
              </a:spcBef>
            </a:pPr>
            <a:r>
              <a:rPr lang="en-US"/>
              <a:t>Cain - Farmer</a:t>
            </a:r>
          </a:p>
        </p:txBody>
      </p:sp>
      <p:sp>
        <p:nvSpPr>
          <p:cNvPr id="17416" name="Text Box 8"/>
          <p:cNvSpPr txBox="1">
            <a:spLocks noChangeArrowheads="1"/>
          </p:cNvSpPr>
          <p:nvPr/>
        </p:nvSpPr>
        <p:spPr bwMode="auto">
          <a:xfrm>
            <a:off x="6400800" y="4267200"/>
            <a:ext cx="2057400" cy="366713"/>
          </a:xfrm>
          <a:prstGeom prst="rect">
            <a:avLst/>
          </a:prstGeom>
          <a:noFill/>
          <a:ln w="9525">
            <a:noFill/>
            <a:miter lim="800000"/>
            <a:headEnd/>
            <a:tailEnd/>
          </a:ln>
        </p:spPr>
        <p:txBody>
          <a:bodyPr>
            <a:spAutoFit/>
          </a:bodyPr>
          <a:lstStyle/>
          <a:p>
            <a:pPr>
              <a:spcBef>
                <a:spcPct val="50000"/>
              </a:spcBef>
            </a:pPr>
            <a:r>
              <a:rPr lang="en-US"/>
              <a:t>Abel - Shepherd</a:t>
            </a:r>
          </a:p>
        </p:txBody>
      </p:sp>
      <p:sp>
        <p:nvSpPr>
          <p:cNvPr id="58377" name="Text Box 9"/>
          <p:cNvSpPr txBox="1">
            <a:spLocks noChangeArrowheads="1"/>
          </p:cNvSpPr>
          <p:nvPr/>
        </p:nvSpPr>
        <p:spPr bwMode="auto">
          <a:xfrm>
            <a:off x="2362200" y="1233488"/>
            <a:ext cx="1143000" cy="366712"/>
          </a:xfrm>
          <a:prstGeom prst="rect">
            <a:avLst/>
          </a:prstGeom>
          <a:noFill/>
          <a:ln w="9525">
            <a:noFill/>
            <a:miter lim="800000"/>
            <a:headEnd/>
            <a:tailEnd/>
          </a:ln>
        </p:spPr>
        <p:txBody>
          <a:bodyPr>
            <a:spAutoFit/>
          </a:bodyPr>
          <a:lstStyle/>
          <a:p>
            <a:pPr>
              <a:spcBef>
                <a:spcPct val="50000"/>
              </a:spcBef>
            </a:pPr>
            <a:r>
              <a:rPr lang="en-US"/>
              <a:t>Rejected</a:t>
            </a:r>
          </a:p>
        </p:txBody>
      </p:sp>
      <p:sp>
        <p:nvSpPr>
          <p:cNvPr id="58378" name="Line 10"/>
          <p:cNvSpPr>
            <a:spLocks noChangeShapeType="1"/>
          </p:cNvSpPr>
          <p:nvPr/>
        </p:nvSpPr>
        <p:spPr bwMode="auto">
          <a:xfrm flipH="1">
            <a:off x="4800600" y="1066800"/>
            <a:ext cx="2667000" cy="0"/>
          </a:xfrm>
          <a:prstGeom prst="line">
            <a:avLst/>
          </a:prstGeom>
          <a:noFill/>
          <a:ln w="9525">
            <a:solidFill>
              <a:schemeClr val="tx1"/>
            </a:solidFill>
            <a:round/>
            <a:headEnd/>
            <a:tailEnd type="triangle" w="med" len="med"/>
          </a:ln>
        </p:spPr>
        <p:txBody>
          <a:bodyPr/>
          <a:lstStyle/>
          <a:p>
            <a:endParaRPr lang="en-US"/>
          </a:p>
        </p:txBody>
      </p:sp>
      <p:sp>
        <p:nvSpPr>
          <p:cNvPr id="58379" name="Text Box 11"/>
          <p:cNvSpPr txBox="1">
            <a:spLocks noChangeArrowheads="1"/>
          </p:cNvSpPr>
          <p:nvPr/>
        </p:nvSpPr>
        <p:spPr bwMode="auto">
          <a:xfrm>
            <a:off x="5638800" y="685800"/>
            <a:ext cx="1219200" cy="366713"/>
          </a:xfrm>
          <a:prstGeom prst="rect">
            <a:avLst/>
          </a:prstGeom>
          <a:noFill/>
          <a:ln w="9525">
            <a:noFill/>
            <a:miter lim="800000"/>
            <a:headEnd/>
            <a:tailEnd/>
          </a:ln>
        </p:spPr>
        <p:txBody>
          <a:bodyPr>
            <a:spAutoFit/>
          </a:bodyPr>
          <a:lstStyle/>
          <a:p>
            <a:pPr>
              <a:spcBef>
                <a:spcPct val="50000"/>
              </a:spcBef>
            </a:pPr>
            <a:r>
              <a:rPr lang="en-US"/>
              <a:t>Accepted</a:t>
            </a:r>
          </a:p>
        </p:txBody>
      </p:sp>
      <p:sp>
        <p:nvSpPr>
          <p:cNvPr id="17420" name="Text Box 12"/>
          <p:cNvSpPr txBox="1">
            <a:spLocks noChangeArrowheads="1"/>
          </p:cNvSpPr>
          <p:nvPr/>
        </p:nvSpPr>
        <p:spPr bwMode="auto">
          <a:xfrm>
            <a:off x="3352800" y="2590800"/>
            <a:ext cx="2286000" cy="366713"/>
          </a:xfrm>
          <a:prstGeom prst="rect">
            <a:avLst/>
          </a:prstGeom>
          <a:noFill/>
          <a:ln w="9525">
            <a:noFill/>
            <a:miter lim="800000"/>
            <a:headEnd/>
            <a:tailEnd/>
          </a:ln>
        </p:spPr>
        <p:txBody>
          <a:bodyPr>
            <a:spAutoFit/>
          </a:bodyPr>
          <a:lstStyle/>
          <a:p>
            <a:pPr algn="ctr">
              <a:spcBef>
                <a:spcPct val="50000"/>
              </a:spcBef>
            </a:pPr>
            <a:r>
              <a:rPr lang="en-US"/>
              <a:t>Worship</a:t>
            </a:r>
          </a:p>
        </p:txBody>
      </p:sp>
      <p:sp>
        <p:nvSpPr>
          <p:cNvPr id="17421" name="Text Box 13"/>
          <p:cNvSpPr txBox="1">
            <a:spLocks noChangeArrowheads="1"/>
          </p:cNvSpPr>
          <p:nvPr/>
        </p:nvSpPr>
        <p:spPr bwMode="auto">
          <a:xfrm rot="-3223843">
            <a:off x="2407444" y="2515394"/>
            <a:ext cx="1066800" cy="366712"/>
          </a:xfrm>
          <a:prstGeom prst="rect">
            <a:avLst/>
          </a:prstGeom>
          <a:noFill/>
          <a:ln w="9525">
            <a:noFill/>
            <a:miter lim="800000"/>
            <a:headEnd/>
            <a:tailEnd/>
          </a:ln>
        </p:spPr>
        <p:txBody>
          <a:bodyPr>
            <a:spAutoFit/>
          </a:bodyPr>
          <a:lstStyle/>
          <a:p>
            <a:pPr>
              <a:spcBef>
                <a:spcPct val="50000"/>
              </a:spcBef>
            </a:pPr>
            <a:r>
              <a:rPr lang="en-US"/>
              <a:t>Veggies</a:t>
            </a:r>
          </a:p>
        </p:txBody>
      </p:sp>
      <p:sp>
        <p:nvSpPr>
          <p:cNvPr id="17422" name="Text Box 14"/>
          <p:cNvSpPr txBox="1">
            <a:spLocks noChangeArrowheads="1"/>
          </p:cNvSpPr>
          <p:nvPr/>
        </p:nvSpPr>
        <p:spPr bwMode="auto">
          <a:xfrm rot="3379453">
            <a:off x="5188744" y="2445544"/>
            <a:ext cx="1752600" cy="366712"/>
          </a:xfrm>
          <a:prstGeom prst="rect">
            <a:avLst/>
          </a:prstGeom>
          <a:noFill/>
          <a:ln w="9525">
            <a:noFill/>
            <a:miter lim="800000"/>
            <a:headEnd/>
            <a:tailEnd/>
          </a:ln>
        </p:spPr>
        <p:txBody>
          <a:bodyPr>
            <a:spAutoFit/>
          </a:bodyPr>
          <a:lstStyle/>
          <a:p>
            <a:pPr>
              <a:spcBef>
                <a:spcPct val="50000"/>
              </a:spcBef>
            </a:pPr>
            <a:r>
              <a:rPr lang="en-US"/>
              <a:t>Lamb - Blood</a:t>
            </a:r>
          </a:p>
        </p:txBody>
      </p:sp>
      <p:sp>
        <p:nvSpPr>
          <p:cNvPr id="58383" name="Text Box 15"/>
          <p:cNvSpPr txBox="1">
            <a:spLocks noChangeArrowheads="1"/>
          </p:cNvSpPr>
          <p:nvPr/>
        </p:nvSpPr>
        <p:spPr bwMode="auto">
          <a:xfrm>
            <a:off x="6477000" y="4738688"/>
            <a:ext cx="1905000" cy="366712"/>
          </a:xfrm>
          <a:prstGeom prst="rect">
            <a:avLst/>
          </a:prstGeom>
          <a:noFill/>
          <a:ln w="9525">
            <a:noFill/>
            <a:miter lim="800000"/>
            <a:headEnd/>
            <a:tailEnd/>
          </a:ln>
        </p:spPr>
        <p:txBody>
          <a:bodyPr>
            <a:spAutoFit/>
          </a:bodyPr>
          <a:lstStyle/>
          <a:p>
            <a:pPr>
              <a:spcBef>
                <a:spcPct val="50000"/>
              </a:spcBef>
            </a:pPr>
            <a:r>
              <a:rPr lang="en-US"/>
              <a:t>Faith Heb. 11:4</a:t>
            </a:r>
          </a:p>
        </p:txBody>
      </p:sp>
      <p:sp>
        <p:nvSpPr>
          <p:cNvPr id="58384" name="Text Box 16"/>
          <p:cNvSpPr txBox="1">
            <a:spLocks noChangeArrowheads="1"/>
          </p:cNvSpPr>
          <p:nvPr/>
        </p:nvSpPr>
        <p:spPr bwMode="auto">
          <a:xfrm>
            <a:off x="2209800" y="1676400"/>
            <a:ext cx="1524000" cy="366713"/>
          </a:xfrm>
          <a:prstGeom prst="rect">
            <a:avLst/>
          </a:prstGeom>
          <a:noFill/>
          <a:ln w="9525">
            <a:noFill/>
            <a:miter lim="800000"/>
            <a:headEnd/>
            <a:tailEnd/>
          </a:ln>
        </p:spPr>
        <p:txBody>
          <a:bodyPr>
            <a:spAutoFit/>
          </a:bodyPr>
          <a:lstStyle/>
          <a:p>
            <a:pPr>
              <a:spcBef>
                <a:spcPct val="50000"/>
              </a:spcBef>
            </a:pPr>
            <a:r>
              <a:rPr lang="en-US"/>
              <a:t>1 John 3:12</a:t>
            </a:r>
          </a:p>
        </p:txBody>
      </p:sp>
      <p:sp>
        <p:nvSpPr>
          <p:cNvPr id="58385" name="Text Box 17"/>
          <p:cNvSpPr txBox="1">
            <a:spLocks noChangeArrowheads="1"/>
          </p:cNvSpPr>
          <p:nvPr/>
        </p:nvSpPr>
        <p:spPr bwMode="auto">
          <a:xfrm>
            <a:off x="533400" y="4724400"/>
            <a:ext cx="2743200" cy="366713"/>
          </a:xfrm>
          <a:prstGeom prst="rect">
            <a:avLst/>
          </a:prstGeom>
          <a:noFill/>
          <a:ln w="9525">
            <a:noFill/>
            <a:miter lim="800000"/>
            <a:headEnd/>
            <a:tailEnd/>
          </a:ln>
        </p:spPr>
        <p:txBody>
          <a:bodyPr>
            <a:spAutoFit/>
          </a:bodyPr>
          <a:lstStyle/>
          <a:p>
            <a:pPr>
              <a:spcBef>
                <a:spcPct val="50000"/>
              </a:spcBef>
            </a:pPr>
            <a:r>
              <a:rPr lang="en-US"/>
              <a:t>Conscience  Prov. 14:12, </a:t>
            </a:r>
          </a:p>
        </p:txBody>
      </p:sp>
      <p:sp>
        <p:nvSpPr>
          <p:cNvPr id="58386" name="Text Box 18"/>
          <p:cNvSpPr txBox="1">
            <a:spLocks noChangeArrowheads="1"/>
          </p:cNvSpPr>
          <p:nvPr/>
        </p:nvSpPr>
        <p:spPr bwMode="auto">
          <a:xfrm>
            <a:off x="2438400" y="5181600"/>
            <a:ext cx="3886200" cy="779463"/>
          </a:xfrm>
          <a:prstGeom prst="rect">
            <a:avLst/>
          </a:prstGeom>
          <a:noFill/>
          <a:ln w="9525">
            <a:noFill/>
            <a:miter lim="800000"/>
            <a:headEnd/>
            <a:tailEnd/>
          </a:ln>
        </p:spPr>
        <p:txBody>
          <a:bodyPr>
            <a:spAutoFit/>
          </a:bodyPr>
          <a:lstStyle/>
          <a:p>
            <a:pPr algn="ctr">
              <a:spcBef>
                <a:spcPct val="50000"/>
              </a:spcBef>
            </a:pPr>
            <a:r>
              <a:rPr lang="en-US"/>
              <a:t>Matt. 7:21-23</a:t>
            </a:r>
          </a:p>
          <a:p>
            <a:pPr algn="ctr">
              <a:spcBef>
                <a:spcPct val="50000"/>
              </a:spcBef>
            </a:pPr>
            <a:r>
              <a:rPr lang="en-US"/>
              <a:t>Not all will enter into heaven </a:t>
            </a:r>
          </a:p>
        </p:txBody>
      </p:sp>
      <p:sp>
        <p:nvSpPr>
          <p:cNvPr id="17427" name="Text Box 19"/>
          <p:cNvSpPr txBox="1">
            <a:spLocks noChangeArrowheads="1"/>
          </p:cNvSpPr>
          <p:nvPr/>
        </p:nvSpPr>
        <p:spPr bwMode="auto">
          <a:xfrm>
            <a:off x="4267200" y="990600"/>
            <a:ext cx="762000" cy="366713"/>
          </a:xfrm>
          <a:prstGeom prst="rect">
            <a:avLst/>
          </a:prstGeom>
          <a:noFill/>
          <a:ln w="9525">
            <a:noFill/>
            <a:miter lim="800000"/>
            <a:headEnd/>
            <a:tailEnd/>
          </a:ln>
        </p:spPr>
        <p:txBody>
          <a:bodyPr>
            <a:spAutoFit/>
          </a:bodyPr>
          <a:lstStyle/>
          <a:p>
            <a:pPr>
              <a:spcBef>
                <a:spcPct val="50000"/>
              </a:spcBef>
            </a:pPr>
            <a:r>
              <a:rPr lang="en-US" b="1"/>
              <a:t>God</a:t>
            </a:r>
          </a:p>
        </p:txBody>
      </p:sp>
      <p:sp>
        <p:nvSpPr>
          <p:cNvPr id="58388" name="Text Box 20"/>
          <p:cNvSpPr txBox="1">
            <a:spLocks noChangeArrowheads="1"/>
          </p:cNvSpPr>
          <p:nvPr/>
        </p:nvSpPr>
        <p:spPr bwMode="auto">
          <a:xfrm>
            <a:off x="1981200" y="776288"/>
            <a:ext cx="1981200" cy="366712"/>
          </a:xfrm>
          <a:prstGeom prst="rect">
            <a:avLst/>
          </a:prstGeom>
          <a:noFill/>
          <a:ln w="9525">
            <a:noFill/>
            <a:miter lim="800000"/>
            <a:headEnd/>
            <a:tailEnd/>
          </a:ln>
        </p:spPr>
        <p:txBody>
          <a:bodyPr>
            <a:spAutoFit/>
          </a:bodyPr>
          <a:lstStyle/>
          <a:p>
            <a:pPr>
              <a:spcBef>
                <a:spcPct val="50000"/>
              </a:spcBef>
            </a:pPr>
            <a:r>
              <a:rPr lang="en-US"/>
              <a:t>Had Not Respect</a:t>
            </a:r>
          </a:p>
        </p:txBody>
      </p:sp>
      <p:sp>
        <p:nvSpPr>
          <p:cNvPr id="58389" name="Text Box 21"/>
          <p:cNvSpPr txBox="1">
            <a:spLocks noChangeArrowheads="1"/>
          </p:cNvSpPr>
          <p:nvPr/>
        </p:nvSpPr>
        <p:spPr bwMode="auto">
          <a:xfrm>
            <a:off x="5486400" y="319088"/>
            <a:ext cx="1600200" cy="366712"/>
          </a:xfrm>
          <a:prstGeom prst="rect">
            <a:avLst/>
          </a:prstGeom>
          <a:noFill/>
          <a:ln w="9525">
            <a:noFill/>
            <a:miter lim="800000"/>
            <a:headEnd/>
            <a:tailEnd/>
          </a:ln>
        </p:spPr>
        <p:txBody>
          <a:bodyPr>
            <a:spAutoFit/>
          </a:bodyPr>
          <a:lstStyle/>
          <a:p>
            <a:pPr>
              <a:spcBef>
                <a:spcPct val="50000"/>
              </a:spcBef>
            </a:pPr>
            <a:r>
              <a:rPr lang="en-US"/>
              <a:t>Had Respect</a:t>
            </a:r>
          </a:p>
        </p:txBody>
      </p:sp>
      <p:sp>
        <p:nvSpPr>
          <p:cNvPr id="58390" name="Text Box 22"/>
          <p:cNvSpPr txBox="1">
            <a:spLocks noChangeArrowheads="1"/>
          </p:cNvSpPr>
          <p:nvPr/>
        </p:nvSpPr>
        <p:spPr bwMode="auto">
          <a:xfrm>
            <a:off x="5562600" y="1143000"/>
            <a:ext cx="1524000" cy="366713"/>
          </a:xfrm>
          <a:prstGeom prst="rect">
            <a:avLst/>
          </a:prstGeom>
          <a:noFill/>
          <a:ln w="9525">
            <a:noFill/>
            <a:miter lim="800000"/>
            <a:headEnd/>
            <a:tailEnd/>
          </a:ln>
        </p:spPr>
        <p:txBody>
          <a:bodyPr>
            <a:spAutoFit/>
          </a:bodyPr>
          <a:lstStyle/>
          <a:p>
            <a:pPr>
              <a:spcBef>
                <a:spcPct val="50000"/>
              </a:spcBef>
            </a:pPr>
            <a:r>
              <a:rPr lang="en-US"/>
              <a:t>Rom. 10:17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8373"/>
                                        </p:tgtEl>
                                        <p:attrNameLst>
                                          <p:attrName>style.visibility</p:attrName>
                                        </p:attrNameLst>
                                      </p:cBhvr>
                                      <p:to>
                                        <p:strVal val="visible"/>
                                      </p:to>
                                    </p:set>
                                    <p:animEffect transition="in" filter="wipe(left)">
                                      <p:cBhvr>
                                        <p:cTn id="7" dur="500"/>
                                        <p:tgtEl>
                                          <p:spTgt spid="58373"/>
                                        </p:tgtEl>
                                      </p:cBhvr>
                                    </p:animEffect>
                                  </p:childTnLst>
                                </p:cTn>
                              </p:par>
                              <p:par>
                                <p:cTn id="8" presetID="22" presetClass="entr" presetSubtype="2" fill="hold" grpId="0" nodeType="withEffect">
                                  <p:stCondLst>
                                    <p:cond delay="500"/>
                                  </p:stCondLst>
                                  <p:childTnLst>
                                    <p:set>
                                      <p:cBhvr>
                                        <p:cTn id="9" dur="1" fill="hold">
                                          <p:stCondLst>
                                            <p:cond delay="0"/>
                                          </p:stCondLst>
                                        </p:cTn>
                                        <p:tgtEl>
                                          <p:spTgt spid="58374"/>
                                        </p:tgtEl>
                                        <p:attrNameLst>
                                          <p:attrName>style.visibility</p:attrName>
                                        </p:attrNameLst>
                                      </p:cBhvr>
                                      <p:to>
                                        <p:strVal val="visible"/>
                                      </p:to>
                                    </p:set>
                                    <p:animEffect transition="in" filter="wipe(right)">
                                      <p:cBhvr>
                                        <p:cTn id="10" dur="500"/>
                                        <p:tgtEl>
                                          <p:spTgt spid="58374"/>
                                        </p:tgtEl>
                                      </p:cBhvr>
                                    </p:animEffect>
                                  </p:childTnLst>
                                </p:cTn>
                              </p:par>
                              <p:par>
                                <p:cTn id="11" presetID="1" presetClass="entr" presetSubtype="0" fill="hold" grpId="0" nodeType="withEffect">
                                  <p:stCondLst>
                                    <p:cond delay="0"/>
                                  </p:stCondLst>
                                  <p:childTnLst>
                                    <p:set>
                                      <p:cBhvr>
                                        <p:cTn id="12" dur="1" fill="hold">
                                          <p:stCondLst>
                                            <p:cond delay="0"/>
                                          </p:stCondLst>
                                        </p:cTn>
                                        <p:tgtEl>
                                          <p:spTgt spid="5838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58378"/>
                                        </p:tgtEl>
                                        <p:attrNameLst>
                                          <p:attrName>style.visibility</p:attrName>
                                        </p:attrNameLst>
                                      </p:cBhvr>
                                      <p:to>
                                        <p:strVal val="visible"/>
                                      </p:to>
                                    </p:set>
                                    <p:animEffect transition="in" filter="wipe(right)">
                                      <p:cBhvr>
                                        <p:cTn id="17" dur="500"/>
                                        <p:tgtEl>
                                          <p:spTgt spid="58378"/>
                                        </p:tgtEl>
                                      </p:cBhvr>
                                    </p:animEffect>
                                  </p:childTnLst>
                                </p:cTn>
                              </p:par>
                              <p:par>
                                <p:cTn id="18" presetID="1" presetClass="entr" presetSubtype="0" fill="hold" grpId="0" nodeType="withEffect">
                                  <p:stCondLst>
                                    <p:cond delay="0"/>
                                  </p:stCondLst>
                                  <p:childTnLst>
                                    <p:set>
                                      <p:cBhvr>
                                        <p:cTn id="19" dur="1" fill="hold">
                                          <p:stCondLst>
                                            <p:cond delay="0"/>
                                          </p:stCondLst>
                                        </p:cTn>
                                        <p:tgtEl>
                                          <p:spTgt spid="58389"/>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58383"/>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58379"/>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58390"/>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58385"/>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58377"/>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58384"/>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583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3" grpId="0" animBg="1"/>
      <p:bldP spid="58374" grpId="0" animBg="1"/>
      <p:bldP spid="58377" grpId="0"/>
      <p:bldP spid="58378" grpId="0" animBg="1"/>
      <p:bldP spid="58379" grpId="0"/>
      <p:bldP spid="58383" grpId="0"/>
      <p:bldP spid="58384" grpId="0"/>
      <p:bldP spid="58385" grpId="0"/>
      <p:bldP spid="58386" grpId="0"/>
      <p:bldP spid="58388" grpId="0"/>
      <p:bldP spid="58389" grpId="0"/>
      <p:bldP spid="5839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t>Cain and Abel</a:t>
            </a:r>
          </a:p>
        </p:txBody>
      </p:sp>
      <p:sp>
        <p:nvSpPr>
          <p:cNvPr id="62467" name="Rectangle 3"/>
          <p:cNvSpPr>
            <a:spLocks noGrp="1" noChangeArrowheads="1"/>
          </p:cNvSpPr>
          <p:nvPr>
            <p:ph type="body" idx="1"/>
          </p:nvPr>
        </p:nvSpPr>
        <p:spPr/>
        <p:txBody>
          <a:bodyPr/>
          <a:lstStyle/>
          <a:p>
            <a:pPr eaLnBrk="1" hangingPunct="1"/>
            <a:r>
              <a:rPr lang="en-US" sz="2800" smtClean="0"/>
              <a:t>Cain, like us, just needed to give God worship according to what God asked for!</a:t>
            </a:r>
          </a:p>
          <a:p>
            <a:pPr lvl="1" eaLnBrk="1" hangingPunct="1"/>
            <a:r>
              <a:rPr lang="en-US" sz="2400" b="1" smtClean="0"/>
              <a:t>Gen. 4:6-8</a:t>
            </a:r>
            <a:r>
              <a:rPr lang="en-US" sz="2400" smtClean="0"/>
              <a:t>  </a:t>
            </a:r>
            <a:r>
              <a:rPr lang="en-US" sz="2400" baseline="30000" smtClean="0"/>
              <a:t>6</a:t>
            </a:r>
            <a:r>
              <a:rPr lang="en-US" sz="2400" smtClean="0"/>
              <a:t> And the LORD said unto Cain, Why art thou wroth? and why is thy countenance fallen? </a:t>
            </a:r>
            <a:r>
              <a:rPr lang="en-US" sz="2400" baseline="30000" smtClean="0"/>
              <a:t>7</a:t>
            </a:r>
            <a:r>
              <a:rPr lang="en-US" sz="2400" smtClean="0"/>
              <a:t> If thou doest well, shalt thou not be accepted? and if thou doest not well, sin lieth at the door. And unto thee </a:t>
            </a:r>
            <a:r>
              <a:rPr lang="en-US" sz="2400" i="1" smtClean="0"/>
              <a:t>shall be</a:t>
            </a:r>
            <a:r>
              <a:rPr lang="en-US" sz="2400" smtClean="0"/>
              <a:t> his desire, and thou shalt rule over him. </a:t>
            </a:r>
          </a:p>
          <a:p>
            <a:pPr lvl="1" eaLnBrk="1" hangingPunct="1"/>
            <a:r>
              <a:rPr lang="en-US" sz="2400" baseline="30000" smtClean="0"/>
              <a:t>8</a:t>
            </a:r>
            <a:r>
              <a:rPr lang="en-US" sz="2400" smtClean="0"/>
              <a:t> And Cain talked with Abel his brother: and it came to pass, when they were in the field, that Cain rose up against Abel his brother, and slew him.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4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24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24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7"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Cain and Abel</a:t>
            </a:r>
          </a:p>
        </p:txBody>
      </p:sp>
      <p:sp>
        <p:nvSpPr>
          <p:cNvPr id="19459" name="Rectangle 3"/>
          <p:cNvSpPr>
            <a:spLocks noGrp="1" noChangeArrowheads="1"/>
          </p:cNvSpPr>
          <p:nvPr>
            <p:ph type="body" idx="1"/>
          </p:nvPr>
        </p:nvSpPr>
        <p:spPr>
          <a:xfrm>
            <a:off x="457200" y="1600200"/>
            <a:ext cx="8229600" cy="4876800"/>
          </a:xfrm>
        </p:spPr>
        <p:txBody>
          <a:bodyPr/>
          <a:lstStyle/>
          <a:p>
            <a:pPr eaLnBrk="1" hangingPunct="1">
              <a:lnSpc>
                <a:spcPct val="80000"/>
              </a:lnSpc>
            </a:pPr>
            <a:r>
              <a:rPr lang="en-US" sz="2800" smtClean="0"/>
              <a:t>Why is worship from conscience wrong?</a:t>
            </a:r>
          </a:p>
          <a:p>
            <a:pPr lvl="1" eaLnBrk="1" hangingPunct="1">
              <a:lnSpc>
                <a:spcPct val="80000"/>
              </a:lnSpc>
            </a:pPr>
            <a:r>
              <a:rPr lang="en-US" sz="2400" b="1" smtClean="0"/>
              <a:t>1 John 3:12  </a:t>
            </a:r>
            <a:r>
              <a:rPr lang="en-US" sz="2400" i="1" baseline="30000" smtClean="0"/>
              <a:t>12</a:t>
            </a:r>
            <a:r>
              <a:rPr lang="en-US" sz="2400" i="1" smtClean="0"/>
              <a:t> Not as Cain, who was of that wicked one, and slew his brother. And wherefore slew he him? Because his own works were evil, and his brother’s righteous</a:t>
            </a:r>
            <a:r>
              <a:rPr lang="en-US" sz="2400" smtClean="0"/>
              <a:t>. </a:t>
            </a:r>
            <a:endParaRPr lang="en-US" sz="2400" b="1" smtClean="0"/>
          </a:p>
          <a:p>
            <a:pPr eaLnBrk="1" hangingPunct="1">
              <a:lnSpc>
                <a:spcPct val="80000"/>
              </a:lnSpc>
            </a:pPr>
            <a:r>
              <a:rPr lang="en-US" sz="2800" smtClean="0"/>
              <a:t>Not all religious will enter heaven. </a:t>
            </a:r>
          </a:p>
          <a:p>
            <a:pPr lvl="1" eaLnBrk="1" hangingPunct="1">
              <a:lnSpc>
                <a:spcPct val="80000"/>
              </a:lnSpc>
            </a:pPr>
            <a:r>
              <a:rPr lang="en-US" sz="2400" b="1" smtClean="0"/>
              <a:t>Matt. 7:21-23  </a:t>
            </a:r>
            <a:r>
              <a:rPr lang="en-US" sz="2400" i="1" baseline="30000" smtClean="0"/>
              <a:t>21</a:t>
            </a:r>
            <a:r>
              <a:rPr lang="en-US" sz="2400" i="1" smtClean="0"/>
              <a:t> Not every one that saith unto me, Lord, Lord, shall enter into the kingdom of heaven; </a:t>
            </a:r>
            <a:r>
              <a:rPr lang="en-US" sz="2400" i="1" u="sng" smtClean="0"/>
              <a:t>but he that doeth the will of my Father which is in heaven</a:t>
            </a:r>
            <a:r>
              <a:rPr lang="en-US" sz="2400" i="1" smtClean="0"/>
              <a:t>. </a:t>
            </a:r>
            <a:r>
              <a:rPr lang="en-US" sz="2400" i="1" baseline="30000" smtClean="0"/>
              <a:t>22</a:t>
            </a:r>
            <a:r>
              <a:rPr lang="en-US" sz="2400" i="1" smtClean="0"/>
              <a:t> Many will say to me in that day, Lord, Lord, have we not prophesied in thy name? and in thy name have cast out devils? and in thy name done many wonderful works? </a:t>
            </a:r>
            <a:r>
              <a:rPr lang="en-US" sz="2400" i="1" baseline="30000" smtClean="0"/>
              <a:t>23</a:t>
            </a:r>
            <a:r>
              <a:rPr lang="en-US" sz="2400" i="1" smtClean="0"/>
              <a:t> And then will I profess unto them, I never knew you: depart from me, </a:t>
            </a:r>
            <a:r>
              <a:rPr lang="en-US" sz="2400" i="1" u="sng" smtClean="0"/>
              <a:t>ye that work iniquity</a:t>
            </a:r>
            <a:r>
              <a:rPr lang="en-US" sz="2400" u="sng" smtClean="0"/>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mtClean="0"/>
              <a:t>Flood</a:t>
            </a:r>
          </a:p>
        </p:txBody>
      </p:sp>
      <p:sp>
        <p:nvSpPr>
          <p:cNvPr id="9219" name="Rectangle 3"/>
          <p:cNvSpPr>
            <a:spLocks noGrp="1" noChangeArrowheads="1"/>
          </p:cNvSpPr>
          <p:nvPr>
            <p:ph type="body" idx="1"/>
          </p:nvPr>
        </p:nvSpPr>
        <p:spPr>
          <a:xfrm>
            <a:off x="457200" y="1447800"/>
            <a:ext cx="8229600" cy="5257800"/>
          </a:xfrm>
        </p:spPr>
        <p:txBody>
          <a:bodyPr/>
          <a:lstStyle/>
          <a:p>
            <a:pPr eaLnBrk="1" hangingPunct="1">
              <a:lnSpc>
                <a:spcPct val="80000"/>
              </a:lnSpc>
            </a:pPr>
            <a:r>
              <a:rPr lang="en-US" sz="2400" b="1" smtClean="0"/>
              <a:t>Gen. 6:5-7</a:t>
            </a:r>
            <a:r>
              <a:rPr lang="en-US" sz="2400" smtClean="0"/>
              <a:t> </a:t>
            </a:r>
            <a:r>
              <a:rPr lang="en-US" sz="2400" i="1" baseline="30000" smtClean="0"/>
              <a:t>5</a:t>
            </a:r>
            <a:r>
              <a:rPr lang="en-US" sz="2400" i="1" smtClean="0"/>
              <a:t> And GOD saw that the wickedness of man was great in the earth, and that every imagination of the thoughts of his heart was only evil continually. </a:t>
            </a:r>
            <a:r>
              <a:rPr lang="en-US" sz="2400" i="1" baseline="30000" smtClean="0"/>
              <a:t>6</a:t>
            </a:r>
            <a:r>
              <a:rPr lang="en-US" sz="2400" i="1" smtClean="0"/>
              <a:t> And it repented the LORD that he had made man on the earth, and it grieved him at his heart. </a:t>
            </a:r>
            <a:r>
              <a:rPr lang="en-US" sz="2400" i="1" baseline="30000" smtClean="0"/>
              <a:t>7</a:t>
            </a:r>
            <a:r>
              <a:rPr lang="en-US" sz="2400" i="1" smtClean="0"/>
              <a:t> And the LORD said, I will destroy man whom I have created from the face of the earth; both man, and beast, and the creeping thing, and the fowls of the air; for it repenteth me that I have made them</a:t>
            </a:r>
            <a:r>
              <a:rPr lang="en-US" sz="2400" smtClean="0"/>
              <a:t>. </a:t>
            </a:r>
          </a:p>
          <a:p>
            <a:pPr eaLnBrk="1" hangingPunct="1">
              <a:lnSpc>
                <a:spcPct val="80000"/>
              </a:lnSpc>
              <a:buFontTx/>
              <a:buNone/>
            </a:pPr>
            <a:endParaRPr lang="en-US" sz="2400" smtClean="0"/>
          </a:p>
          <a:p>
            <a:pPr eaLnBrk="1" hangingPunct="1">
              <a:lnSpc>
                <a:spcPct val="80000"/>
              </a:lnSpc>
              <a:buFontTx/>
              <a:buNone/>
            </a:pPr>
            <a:r>
              <a:rPr lang="en-US" sz="2400" smtClean="0"/>
              <a:t>Repent:  to have a change of heart strong enough to cause a change in action.</a:t>
            </a:r>
          </a:p>
          <a:p>
            <a:pPr eaLnBrk="1" hangingPunct="1">
              <a:lnSpc>
                <a:spcPct val="80000"/>
              </a:lnSpc>
              <a:buFontTx/>
              <a:buNone/>
            </a:pPr>
            <a:endParaRPr lang="en-US" sz="2400" smtClean="0"/>
          </a:p>
          <a:p>
            <a:pPr eaLnBrk="1" hangingPunct="1">
              <a:lnSpc>
                <a:spcPct val="80000"/>
              </a:lnSpc>
            </a:pPr>
            <a:r>
              <a:rPr lang="en-US" sz="2400" smtClean="0"/>
              <a:t>God was ready to undo the creation of man – he had a change of heart strong enough to cause a change in his action.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21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p:txBody>
          <a:bodyPr/>
          <a:lstStyle/>
          <a:p>
            <a:pPr eaLnBrk="1" hangingPunct="1"/>
            <a:r>
              <a:rPr lang="en-US" smtClean="0"/>
              <a:t>Biblical Time Line</a:t>
            </a:r>
          </a:p>
        </p:txBody>
      </p:sp>
      <p:pic>
        <p:nvPicPr>
          <p:cNvPr id="3075" name="Picture 5" descr="ages timeline"/>
          <p:cNvPicPr>
            <a:picLocks noChangeAspect="1" noChangeArrowheads="1"/>
          </p:cNvPicPr>
          <p:nvPr/>
        </p:nvPicPr>
        <p:blipFill>
          <a:blip r:embed="rId3"/>
          <a:srcRect/>
          <a:stretch>
            <a:fillRect/>
          </a:stretch>
        </p:blipFill>
        <p:spPr bwMode="auto">
          <a:xfrm>
            <a:off x="304800" y="2057400"/>
            <a:ext cx="8610600" cy="2390775"/>
          </a:xfrm>
          <a:prstGeom prst="rect">
            <a:avLst/>
          </a:prstGeom>
          <a:noFill/>
          <a:ln w="9525">
            <a:noFill/>
            <a:miter lim="800000"/>
            <a:headEnd/>
            <a:tailEnd/>
          </a:ln>
        </p:spPr>
      </p:pic>
      <p:sp>
        <p:nvSpPr>
          <p:cNvPr id="4104" name="Oval 8"/>
          <p:cNvSpPr>
            <a:spLocks noChangeArrowheads="1"/>
          </p:cNvSpPr>
          <p:nvPr/>
        </p:nvSpPr>
        <p:spPr bwMode="auto">
          <a:xfrm>
            <a:off x="1295400" y="2514600"/>
            <a:ext cx="1295400" cy="838200"/>
          </a:xfrm>
          <a:prstGeom prst="ellipse">
            <a:avLst/>
          </a:prstGeom>
          <a:noFill/>
          <a:ln w="28575">
            <a:solidFill>
              <a:srgbClr val="FF0000"/>
            </a:solidFill>
            <a:round/>
            <a:headEnd/>
            <a:tailEnd/>
          </a:ln>
        </p:spPr>
        <p:txBody>
          <a:bodyPr wrap="none" anchor="ctr"/>
          <a:lstStyle/>
          <a:p>
            <a:endParaRPr lang="en-US"/>
          </a:p>
        </p:txBody>
      </p:sp>
      <p:grpSp>
        <p:nvGrpSpPr>
          <p:cNvPr id="2" name="Group 11"/>
          <p:cNvGrpSpPr>
            <a:grpSpLocks/>
          </p:cNvGrpSpPr>
          <p:nvPr/>
        </p:nvGrpSpPr>
        <p:grpSpPr bwMode="auto">
          <a:xfrm>
            <a:off x="1371600" y="4419600"/>
            <a:ext cx="1676400" cy="1447800"/>
            <a:chOff x="1824" y="3168"/>
            <a:chExt cx="1056" cy="912"/>
          </a:xfrm>
        </p:grpSpPr>
        <p:sp>
          <p:nvSpPr>
            <p:cNvPr id="3078" name="AutoShape 9"/>
            <p:cNvSpPr>
              <a:spLocks noChangeArrowheads="1"/>
            </p:cNvSpPr>
            <p:nvPr/>
          </p:nvSpPr>
          <p:spPr bwMode="auto">
            <a:xfrm>
              <a:off x="1824" y="3168"/>
              <a:ext cx="1056" cy="912"/>
            </a:xfrm>
            <a:prstGeom prst="upArrowCallout">
              <a:avLst>
                <a:gd name="adj1" fmla="val 28947"/>
                <a:gd name="adj2" fmla="val 28947"/>
                <a:gd name="adj3" fmla="val 16667"/>
                <a:gd name="adj4" fmla="val 66667"/>
              </a:avLst>
            </a:prstGeom>
            <a:noFill/>
            <a:ln w="9525">
              <a:solidFill>
                <a:schemeClr val="tx1"/>
              </a:solidFill>
              <a:miter lim="800000"/>
              <a:headEnd/>
              <a:tailEnd/>
            </a:ln>
          </p:spPr>
          <p:txBody>
            <a:bodyPr wrap="none" anchor="ctr"/>
            <a:lstStyle/>
            <a:p>
              <a:endParaRPr lang="en-US"/>
            </a:p>
          </p:txBody>
        </p:sp>
        <p:sp>
          <p:nvSpPr>
            <p:cNvPr id="3079" name="Text Box 10"/>
            <p:cNvSpPr txBox="1">
              <a:spLocks noChangeArrowheads="1"/>
            </p:cNvSpPr>
            <p:nvPr/>
          </p:nvSpPr>
          <p:spPr bwMode="auto">
            <a:xfrm>
              <a:off x="1872" y="3504"/>
              <a:ext cx="960" cy="518"/>
            </a:xfrm>
            <a:prstGeom prst="rect">
              <a:avLst/>
            </a:prstGeom>
            <a:noFill/>
            <a:ln w="9525">
              <a:noFill/>
              <a:miter lim="800000"/>
              <a:headEnd/>
              <a:tailEnd/>
            </a:ln>
          </p:spPr>
          <p:txBody>
            <a:bodyPr>
              <a:spAutoFit/>
            </a:bodyPr>
            <a:lstStyle/>
            <a:p>
              <a:pPr algn="ctr">
                <a:spcBef>
                  <a:spcPct val="50000"/>
                </a:spcBef>
              </a:pPr>
              <a:r>
                <a:rPr lang="en-US" sz="2400" b="1"/>
                <a:t>Age of Fathers</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4104"/>
                                        </p:tgtEl>
                                        <p:attrNameLst>
                                          <p:attrName>style.visibility</p:attrName>
                                        </p:attrNameLst>
                                      </p:cBhvr>
                                      <p:to>
                                        <p:strVal val="visible"/>
                                      </p:to>
                                    </p:set>
                                    <p:animEffect transition="in" filter="wipe(left)">
                                      <p:cBhvr>
                                        <p:cTn id="11" dur="500"/>
                                        <p:tgtEl>
                                          <p:spTgt spid="41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mtClean="0"/>
              <a:t>Flood</a:t>
            </a:r>
          </a:p>
        </p:txBody>
      </p:sp>
      <p:sp>
        <p:nvSpPr>
          <p:cNvPr id="70659" name="Rectangle 3"/>
          <p:cNvSpPr>
            <a:spLocks noGrp="1" noChangeArrowheads="1"/>
          </p:cNvSpPr>
          <p:nvPr>
            <p:ph type="body" idx="1"/>
          </p:nvPr>
        </p:nvSpPr>
        <p:spPr>
          <a:xfrm>
            <a:off x="457200" y="1600200"/>
            <a:ext cx="8229600" cy="4876800"/>
          </a:xfrm>
        </p:spPr>
        <p:txBody>
          <a:bodyPr/>
          <a:lstStyle/>
          <a:p>
            <a:pPr eaLnBrk="1" hangingPunct="1">
              <a:lnSpc>
                <a:spcPct val="80000"/>
              </a:lnSpc>
            </a:pPr>
            <a:r>
              <a:rPr lang="en-US" sz="2400" b="1" smtClean="0"/>
              <a:t>Gen. 6:5-7</a:t>
            </a:r>
            <a:r>
              <a:rPr lang="en-US" sz="2400" smtClean="0"/>
              <a:t> </a:t>
            </a:r>
            <a:r>
              <a:rPr lang="en-US" sz="2400" i="1" baseline="30000" smtClean="0"/>
              <a:t>5</a:t>
            </a:r>
            <a:r>
              <a:rPr lang="en-US" sz="2400" i="1" smtClean="0"/>
              <a:t> And GOD saw that the wickedness of man was great in the earth, and that every imagination of the thoughts of his heart was only evil continually. </a:t>
            </a:r>
            <a:r>
              <a:rPr lang="en-US" sz="2400" i="1" baseline="30000" smtClean="0"/>
              <a:t>6</a:t>
            </a:r>
            <a:r>
              <a:rPr lang="en-US" sz="2400" i="1" smtClean="0"/>
              <a:t> And it repented the LORD that he had made man on the earth, and it grieved him at his heart. </a:t>
            </a:r>
            <a:r>
              <a:rPr lang="en-US" sz="2400" i="1" baseline="30000" smtClean="0"/>
              <a:t>7</a:t>
            </a:r>
            <a:r>
              <a:rPr lang="en-US" sz="2400" i="1" smtClean="0"/>
              <a:t> And the LORD said, I will destroy man whom I have created from the face of the earth; both man, and beast, and the creeping thing, and the fowls of the air; for it repenteth me that I have made them</a:t>
            </a:r>
            <a:r>
              <a:rPr lang="en-US" sz="2400" smtClean="0"/>
              <a:t>. </a:t>
            </a:r>
          </a:p>
          <a:p>
            <a:pPr eaLnBrk="1" hangingPunct="1">
              <a:lnSpc>
                <a:spcPct val="80000"/>
              </a:lnSpc>
              <a:buFontTx/>
              <a:buNone/>
            </a:pPr>
            <a:endParaRPr lang="en-US" sz="2400" smtClean="0"/>
          </a:p>
          <a:p>
            <a:pPr eaLnBrk="1" hangingPunct="1">
              <a:lnSpc>
                <a:spcPct val="80000"/>
              </a:lnSpc>
            </a:pPr>
            <a:r>
              <a:rPr lang="en-US" sz="2400" smtClean="0"/>
              <a:t>Verse 8- </a:t>
            </a:r>
            <a:r>
              <a:rPr lang="en-US" sz="2400" baseline="30000" smtClean="0"/>
              <a:t>8</a:t>
            </a:r>
            <a:r>
              <a:rPr lang="en-US" sz="2400" smtClean="0"/>
              <a:t> But Noah found grace in the eyes of the LORD. </a:t>
            </a:r>
          </a:p>
          <a:p>
            <a:pPr eaLnBrk="1" hangingPunct="1">
              <a:lnSpc>
                <a:spcPct val="80000"/>
              </a:lnSpc>
              <a:buFontTx/>
              <a:buNone/>
            </a:pPr>
            <a:endParaRPr lang="en-US" sz="2400" smtClean="0"/>
          </a:p>
          <a:p>
            <a:pPr eaLnBrk="1" hangingPunct="1">
              <a:lnSpc>
                <a:spcPct val="80000"/>
              </a:lnSpc>
            </a:pPr>
            <a:r>
              <a:rPr lang="en-US" sz="2400" smtClean="0"/>
              <a:t>Gen. 6:3-16 Ark is prepared by God's plan = 450ft. long x 75ft. wide x 45ft. high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06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065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065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Grp="1" noChangeArrowheads="1"/>
          </p:cNvSpPr>
          <p:nvPr>
            <p:ph type="title"/>
          </p:nvPr>
        </p:nvSpPr>
        <p:spPr/>
        <p:txBody>
          <a:bodyPr/>
          <a:lstStyle/>
          <a:p>
            <a:pPr eaLnBrk="1" hangingPunct="1"/>
            <a:r>
              <a:rPr lang="en-US" smtClean="0"/>
              <a:t>Noah’s Ark</a:t>
            </a:r>
          </a:p>
        </p:txBody>
      </p:sp>
      <p:pic>
        <p:nvPicPr>
          <p:cNvPr id="22531" name="Picture 7"/>
          <p:cNvPicPr>
            <a:picLocks noChangeAspect="1" noChangeArrowheads="1"/>
          </p:cNvPicPr>
          <p:nvPr/>
        </p:nvPicPr>
        <p:blipFill>
          <a:blip r:embed="rId3"/>
          <a:srcRect t="4646" b="6535"/>
          <a:stretch>
            <a:fillRect/>
          </a:stretch>
        </p:blipFill>
        <p:spPr bwMode="auto">
          <a:xfrm>
            <a:off x="1066800" y="1219200"/>
            <a:ext cx="7010400" cy="3581400"/>
          </a:xfrm>
          <a:prstGeom prst="rect">
            <a:avLst/>
          </a:prstGeom>
          <a:noFill/>
          <a:ln w="9525">
            <a:noFill/>
            <a:miter lim="800000"/>
            <a:headEnd/>
            <a:tailEnd/>
          </a:ln>
        </p:spPr>
      </p:pic>
      <p:sp>
        <p:nvSpPr>
          <p:cNvPr id="22532" name="Text Box 8"/>
          <p:cNvSpPr txBox="1">
            <a:spLocks noChangeArrowheads="1"/>
          </p:cNvSpPr>
          <p:nvPr/>
        </p:nvSpPr>
        <p:spPr bwMode="auto">
          <a:xfrm>
            <a:off x="990600" y="4419600"/>
            <a:ext cx="1447800" cy="366713"/>
          </a:xfrm>
          <a:prstGeom prst="rect">
            <a:avLst/>
          </a:prstGeom>
          <a:noFill/>
          <a:ln w="9525">
            <a:noFill/>
            <a:miter lim="800000"/>
            <a:headEnd/>
            <a:tailEnd/>
          </a:ln>
        </p:spPr>
        <p:txBody>
          <a:bodyPr>
            <a:spAutoFit/>
          </a:bodyPr>
          <a:lstStyle/>
          <a:p>
            <a:pPr>
              <a:spcBef>
                <a:spcPct val="50000"/>
              </a:spcBef>
            </a:pPr>
            <a:r>
              <a:rPr lang="en-US"/>
              <a:t>1/75 scale</a:t>
            </a:r>
          </a:p>
        </p:txBody>
      </p:sp>
      <p:sp>
        <p:nvSpPr>
          <p:cNvPr id="22533" name="Text Box 9"/>
          <p:cNvSpPr txBox="1">
            <a:spLocks noChangeArrowheads="1"/>
          </p:cNvSpPr>
          <p:nvPr/>
        </p:nvSpPr>
        <p:spPr bwMode="auto">
          <a:xfrm>
            <a:off x="1600200" y="4876800"/>
            <a:ext cx="6019800" cy="339725"/>
          </a:xfrm>
          <a:prstGeom prst="rect">
            <a:avLst/>
          </a:prstGeom>
          <a:noFill/>
          <a:ln w="9525">
            <a:noFill/>
            <a:miter lim="800000"/>
            <a:headEnd/>
            <a:tailEnd/>
          </a:ln>
        </p:spPr>
        <p:txBody>
          <a:bodyPr>
            <a:spAutoFit/>
          </a:bodyPr>
          <a:lstStyle/>
          <a:p>
            <a:pPr>
              <a:lnSpc>
                <a:spcPct val="90000"/>
              </a:lnSpc>
              <a:spcBef>
                <a:spcPct val="20000"/>
              </a:spcBef>
            </a:pPr>
            <a:r>
              <a:rPr lang="en-US"/>
              <a:t>The Ark approximately 450ft. long x 75ft. wide x 45ft. high</a:t>
            </a:r>
          </a:p>
        </p:txBody>
      </p:sp>
      <p:sp>
        <p:nvSpPr>
          <p:cNvPr id="17418" name="Text Box 10"/>
          <p:cNvSpPr txBox="1">
            <a:spLocks noChangeArrowheads="1"/>
          </p:cNvSpPr>
          <p:nvPr/>
        </p:nvSpPr>
        <p:spPr bwMode="auto">
          <a:xfrm>
            <a:off x="381000" y="5638800"/>
            <a:ext cx="8458200" cy="1066800"/>
          </a:xfrm>
          <a:prstGeom prst="rect">
            <a:avLst/>
          </a:prstGeom>
          <a:noFill/>
          <a:ln w="9525">
            <a:noFill/>
            <a:miter lim="800000"/>
            <a:headEnd/>
            <a:tailEnd/>
          </a:ln>
        </p:spPr>
        <p:txBody>
          <a:bodyPr>
            <a:spAutoFit/>
          </a:bodyPr>
          <a:lstStyle/>
          <a:p>
            <a:pPr algn="ctr">
              <a:spcBef>
                <a:spcPct val="20000"/>
              </a:spcBef>
              <a:buFontTx/>
              <a:buChar char="•"/>
            </a:pPr>
            <a:r>
              <a:rPr lang="en-US" sz="3200"/>
              <a:t>  Noah/family/animals went in-Door was shut no more opportunities:</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mtClean="0"/>
              <a:t>Flood</a:t>
            </a:r>
          </a:p>
        </p:txBody>
      </p:sp>
      <p:sp>
        <p:nvSpPr>
          <p:cNvPr id="68611" name="Rectangle 3"/>
          <p:cNvSpPr>
            <a:spLocks noGrp="1" noChangeArrowheads="1"/>
          </p:cNvSpPr>
          <p:nvPr>
            <p:ph type="body" idx="1"/>
          </p:nvPr>
        </p:nvSpPr>
        <p:spPr/>
        <p:txBody>
          <a:bodyPr/>
          <a:lstStyle/>
          <a:p>
            <a:pPr eaLnBrk="1" hangingPunct="1">
              <a:lnSpc>
                <a:spcPct val="90000"/>
              </a:lnSpc>
            </a:pPr>
            <a:r>
              <a:rPr lang="en-US" sz="2800" smtClean="0"/>
              <a:t>Why did Noah build an Ark?</a:t>
            </a:r>
          </a:p>
          <a:p>
            <a:pPr lvl="1" eaLnBrk="1" hangingPunct="1">
              <a:lnSpc>
                <a:spcPct val="90000"/>
              </a:lnSpc>
            </a:pPr>
            <a:r>
              <a:rPr lang="en-US" sz="2400" b="1" smtClean="0"/>
              <a:t>Heb. 11:7</a:t>
            </a:r>
            <a:r>
              <a:rPr lang="en-US" sz="2400" smtClean="0"/>
              <a:t>   </a:t>
            </a:r>
            <a:r>
              <a:rPr lang="en-US" sz="2400" i="1" baseline="30000" smtClean="0"/>
              <a:t>7</a:t>
            </a:r>
            <a:r>
              <a:rPr lang="en-US" sz="2400" i="1" smtClean="0"/>
              <a:t> </a:t>
            </a:r>
            <a:r>
              <a:rPr lang="en-US" sz="2400" b="1" i="1" u="sng" smtClean="0"/>
              <a:t>By faith</a:t>
            </a:r>
            <a:r>
              <a:rPr lang="en-US" sz="2400" i="1" smtClean="0"/>
              <a:t> Noah, being warned of God of things not seen as yet, moved with fear, prepared an ark to the saving of his house; by the which he condemned the world, and became heir of the righteousness which is by faith</a:t>
            </a:r>
            <a:r>
              <a:rPr lang="en-US" sz="2400" smtClean="0"/>
              <a:t>. </a:t>
            </a:r>
          </a:p>
          <a:p>
            <a:pPr lvl="1" eaLnBrk="1" hangingPunct="1">
              <a:lnSpc>
                <a:spcPct val="90000"/>
              </a:lnSpc>
            </a:pPr>
            <a:r>
              <a:rPr lang="en-US" sz="2400" b="1" smtClean="0"/>
              <a:t>Gen. 6:22</a:t>
            </a:r>
            <a:r>
              <a:rPr lang="en-US" sz="2400" smtClean="0"/>
              <a:t> </a:t>
            </a:r>
            <a:r>
              <a:rPr lang="en-US" sz="2400" i="1" baseline="30000" smtClean="0"/>
              <a:t>22</a:t>
            </a:r>
            <a:r>
              <a:rPr lang="en-US" sz="2400" i="1" smtClean="0"/>
              <a:t> Thus did Noah; </a:t>
            </a:r>
            <a:r>
              <a:rPr lang="en-US" sz="2400" i="1" u="sng" smtClean="0"/>
              <a:t>according to all that God commanded him, </a:t>
            </a:r>
            <a:r>
              <a:rPr lang="en-US" sz="2400" b="1" i="1" u="sng" smtClean="0"/>
              <a:t>so did he</a:t>
            </a:r>
            <a:r>
              <a:rPr lang="en-US" sz="2400" smtClean="0"/>
              <a:t>. </a:t>
            </a:r>
          </a:p>
          <a:p>
            <a:pPr lvl="1" eaLnBrk="1" hangingPunct="1">
              <a:lnSpc>
                <a:spcPct val="90000"/>
              </a:lnSpc>
            </a:pPr>
            <a:r>
              <a:rPr lang="en-US" sz="2400" b="1" smtClean="0"/>
              <a:t>1 Pet. 3:20</a:t>
            </a:r>
            <a:r>
              <a:rPr lang="en-US" sz="2400" smtClean="0"/>
              <a:t> </a:t>
            </a:r>
            <a:r>
              <a:rPr lang="en-US" sz="2400" i="1" baseline="30000" smtClean="0"/>
              <a:t>20</a:t>
            </a:r>
            <a:r>
              <a:rPr lang="en-US" sz="2400" i="1" smtClean="0"/>
              <a:t> Which sometime were disobedient, when once the longsuffering of God waited in the days of Noah, while the ark was a preparing, wherein few, that is, </a:t>
            </a:r>
            <a:r>
              <a:rPr lang="en-US" sz="2400" i="1" u="sng" smtClean="0"/>
              <a:t>eight souls were </a:t>
            </a:r>
            <a:r>
              <a:rPr lang="en-US" sz="2400" b="1" i="1" u="sng" smtClean="0"/>
              <a:t>saved by water</a:t>
            </a:r>
            <a:r>
              <a:rPr lang="en-US" sz="240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86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86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861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mtClean="0"/>
              <a:t>Noah’s Ark</a:t>
            </a:r>
          </a:p>
        </p:txBody>
      </p:sp>
      <p:pic>
        <p:nvPicPr>
          <p:cNvPr id="24579" name="Picture 9" descr="NoahsArk"/>
          <p:cNvPicPr>
            <a:picLocks noChangeAspect="1" noChangeArrowheads="1"/>
          </p:cNvPicPr>
          <p:nvPr/>
        </p:nvPicPr>
        <p:blipFill>
          <a:blip r:embed="rId3"/>
          <a:srcRect/>
          <a:stretch>
            <a:fillRect/>
          </a:stretch>
        </p:blipFill>
        <p:spPr bwMode="auto">
          <a:xfrm>
            <a:off x="762000" y="1219200"/>
            <a:ext cx="7620000" cy="5410200"/>
          </a:xfrm>
          <a:prstGeom prst="rect">
            <a:avLst/>
          </a:prstGeom>
          <a:noFill/>
          <a:ln w="9525">
            <a:noFill/>
            <a:miter lim="800000"/>
            <a:headEnd/>
            <a:tailEnd/>
          </a:ln>
        </p:spPr>
      </p:pic>
      <p:sp>
        <p:nvSpPr>
          <p:cNvPr id="72714" name="Text Box 10"/>
          <p:cNvSpPr txBox="1">
            <a:spLocks noChangeArrowheads="1"/>
          </p:cNvSpPr>
          <p:nvPr/>
        </p:nvSpPr>
        <p:spPr bwMode="auto">
          <a:xfrm>
            <a:off x="4572000" y="5334000"/>
            <a:ext cx="2438400" cy="1187450"/>
          </a:xfrm>
          <a:prstGeom prst="rect">
            <a:avLst/>
          </a:prstGeom>
          <a:noFill/>
          <a:ln w="9525">
            <a:noFill/>
            <a:miter lim="800000"/>
            <a:headEnd/>
            <a:tailEnd/>
          </a:ln>
          <a:effectLst>
            <a:outerShdw dist="17961" dir="2700000" algn="ctr" rotWithShape="0">
              <a:schemeClr val="bg1"/>
            </a:outerShdw>
          </a:effectLst>
        </p:spPr>
        <p:txBody>
          <a:bodyPr>
            <a:spAutoFit/>
          </a:bodyPr>
          <a:lstStyle/>
          <a:p>
            <a:pPr algn="ctr">
              <a:spcBef>
                <a:spcPct val="50000"/>
              </a:spcBef>
              <a:defRPr/>
            </a:pPr>
            <a:r>
              <a:rPr lang="en-US" sz="2400" b="1">
                <a:solidFill>
                  <a:srgbClr val="CC3300"/>
                </a:solidFill>
              </a:rPr>
              <a:t>Sin and Wickedness washed away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27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1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mtClean="0"/>
              <a:t>God’s Plan for Noah</a:t>
            </a:r>
          </a:p>
        </p:txBody>
      </p:sp>
      <p:sp>
        <p:nvSpPr>
          <p:cNvPr id="19459" name="Rectangle 3"/>
          <p:cNvSpPr>
            <a:spLocks noGrp="1" noChangeArrowheads="1"/>
          </p:cNvSpPr>
          <p:nvPr>
            <p:ph type="body" idx="1"/>
          </p:nvPr>
        </p:nvSpPr>
        <p:spPr/>
        <p:txBody>
          <a:bodyPr/>
          <a:lstStyle/>
          <a:p>
            <a:pPr eaLnBrk="1" hangingPunct="1"/>
            <a:r>
              <a:rPr lang="en-US" smtClean="0"/>
              <a:t>God’s Grace (Gen. 6:8)</a:t>
            </a:r>
          </a:p>
          <a:p>
            <a:pPr eaLnBrk="1" hangingPunct="1"/>
            <a:r>
              <a:rPr lang="en-US" smtClean="0"/>
              <a:t>Noah’s Faith (Heb. 11:7)</a:t>
            </a:r>
          </a:p>
          <a:p>
            <a:pPr eaLnBrk="1" hangingPunct="1"/>
            <a:r>
              <a:rPr lang="en-US" smtClean="0"/>
              <a:t>Noah’s Obedience (Gen. 6:22)</a:t>
            </a:r>
          </a:p>
          <a:p>
            <a:pPr eaLnBrk="1" hangingPunct="1"/>
            <a:r>
              <a:rPr lang="en-US" smtClean="0"/>
              <a:t>God’s Cleansing by Water (1Pet. 3:20)</a:t>
            </a:r>
          </a:p>
          <a:p>
            <a:pPr eaLnBrk="1" hangingPunct="1"/>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45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45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45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mtClean="0"/>
              <a:t>Earth’s Next Destruction</a:t>
            </a:r>
          </a:p>
        </p:txBody>
      </p:sp>
      <p:sp>
        <p:nvSpPr>
          <p:cNvPr id="66563" name="Rectangle 3"/>
          <p:cNvSpPr>
            <a:spLocks noGrp="1" noChangeArrowheads="1"/>
          </p:cNvSpPr>
          <p:nvPr>
            <p:ph type="body" idx="1"/>
          </p:nvPr>
        </p:nvSpPr>
        <p:spPr>
          <a:xfrm>
            <a:off x="457200" y="1371600"/>
            <a:ext cx="8229600" cy="4267200"/>
          </a:xfrm>
        </p:spPr>
        <p:txBody>
          <a:bodyPr/>
          <a:lstStyle/>
          <a:p>
            <a:pPr eaLnBrk="1" hangingPunct="1">
              <a:lnSpc>
                <a:spcPct val="80000"/>
              </a:lnSpc>
            </a:pPr>
            <a:r>
              <a:rPr lang="en-US" sz="2800" smtClean="0"/>
              <a:t>Next by fire: </a:t>
            </a:r>
          </a:p>
          <a:p>
            <a:pPr lvl="1" eaLnBrk="1" hangingPunct="1">
              <a:lnSpc>
                <a:spcPct val="80000"/>
              </a:lnSpc>
            </a:pPr>
            <a:r>
              <a:rPr lang="en-US" sz="2400" b="1" smtClean="0"/>
              <a:t>2 Pet. 3:9-14</a:t>
            </a:r>
            <a:r>
              <a:rPr lang="en-US" sz="2400" smtClean="0"/>
              <a:t> </a:t>
            </a:r>
            <a:r>
              <a:rPr lang="en-US" sz="2400" i="1" baseline="30000" smtClean="0"/>
              <a:t>9</a:t>
            </a:r>
            <a:r>
              <a:rPr lang="en-US" sz="2400" i="1" smtClean="0"/>
              <a:t> The Lord is not slack concerning his promise, as some men count slackness; but is longsuffering to us-ward, not willing that any should perish, but that all should come to repentance. </a:t>
            </a:r>
            <a:r>
              <a:rPr lang="en-US" sz="2400" i="1" baseline="30000" smtClean="0"/>
              <a:t>10</a:t>
            </a:r>
            <a:r>
              <a:rPr lang="en-US" sz="2400" i="1" smtClean="0"/>
              <a:t> </a:t>
            </a:r>
            <a:r>
              <a:rPr lang="en-US" sz="2400" b="1" i="1" u="sng" smtClean="0"/>
              <a:t>But the day of the Lord will come as a thief in the night; in the which the heavens shall pass away with a great noise, and the elements shall melt with fervent heat, the earth also and the works that are therein shall be burned up.</a:t>
            </a:r>
            <a:r>
              <a:rPr lang="en-US" sz="2000" i="1" smtClean="0"/>
              <a:t> …</a:t>
            </a:r>
            <a:endParaRPr lang="en-US" sz="20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656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656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mtClean="0"/>
              <a:t>Earth’s Next Destruction</a:t>
            </a:r>
          </a:p>
        </p:txBody>
      </p:sp>
      <p:sp>
        <p:nvSpPr>
          <p:cNvPr id="27651" name="Rectangle 3"/>
          <p:cNvSpPr>
            <a:spLocks noGrp="1" noChangeArrowheads="1"/>
          </p:cNvSpPr>
          <p:nvPr>
            <p:ph type="body" idx="1"/>
          </p:nvPr>
        </p:nvSpPr>
        <p:spPr>
          <a:xfrm>
            <a:off x="457200" y="1219200"/>
            <a:ext cx="8229600" cy="5486400"/>
          </a:xfrm>
        </p:spPr>
        <p:txBody>
          <a:bodyPr/>
          <a:lstStyle/>
          <a:p>
            <a:pPr eaLnBrk="1" hangingPunct="1">
              <a:lnSpc>
                <a:spcPct val="80000"/>
              </a:lnSpc>
            </a:pPr>
            <a:r>
              <a:rPr lang="en-US" sz="2800" smtClean="0"/>
              <a:t>Next by fire: </a:t>
            </a:r>
          </a:p>
          <a:p>
            <a:pPr lvl="1" eaLnBrk="1" hangingPunct="1">
              <a:lnSpc>
                <a:spcPct val="80000"/>
              </a:lnSpc>
            </a:pPr>
            <a:r>
              <a:rPr lang="en-US" sz="2400" b="1" smtClean="0"/>
              <a:t>2 Pet. 3:9-14</a:t>
            </a:r>
            <a:r>
              <a:rPr lang="en-US" sz="2400" smtClean="0"/>
              <a:t> …</a:t>
            </a:r>
            <a:r>
              <a:rPr lang="en-US" sz="2400" i="1" baseline="30000" smtClean="0"/>
              <a:t>11</a:t>
            </a:r>
            <a:r>
              <a:rPr lang="en-US" sz="2400" i="1" smtClean="0"/>
              <a:t> Seeing then that all these things shall be dissolved, what manner of persons ought ye to be in all holy conversation and godliness, </a:t>
            </a:r>
            <a:r>
              <a:rPr lang="en-US" sz="2400" i="1" baseline="30000" smtClean="0"/>
              <a:t>12</a:t>
            </a:r>
            <a:r>
              <a:rPr lang="en-US" sz="2400" i="1" smtClean="0"/>
              <a:t> Looking for and hasting unto the coming of the day of God, </a:t>
            </a:r>
            <a:r>
              <a:rPr lang="en-US" sz="2400" b="1" i="1" u="sng" smtClean="0"/>
              <a:t>wherein the heavens being on fire shall be dissolved, and the elements shall melt with fervent heat?</a:t>
            </a:r>
            <a:r>
              <a:rPr lang="en-US" sz="2400" i="1" smtClean="0"/>
              <a:t> </a:t>
            </a:r>
            <a:r>
              <a:rPr lang="en-US" sz="2400" i="1" baseline="30000" smtClean="0"/>
              <a:t>13</a:t>
            </a:r>
            <a:r>
              <a:rPr lang="en-US" sz="2400" i="1" smtClean="0"/>
              <a:t> Nevertheless we, according to his promise, look for new heavens and a new earth, wherein dwelleth righteousness. </a:t>
            </a:r>
            <a:r>
              <a:rPr lang="en-US" sz="2400" i="1" baseline="30000" smtClean="0"/>
              <a:t>14</a:t>
            </a:r>
            <a:r>
              <a:rPr lang="en-US" sz="2400" i="1" smtClean="0"/>
              <a:t> Wherefore, beloved, seeing that ye look for such things, be diligent that ye may be found of him in peace, without spot, and blameless</a:t>
            </a:r>
            <a:r>
              <a:rPr lang="en-US" sz="2400" smtClean="0"/>
              <a:t>.</a:t>
            </a:r>
            <a:r>
              <a:rPr lang="en-US" sz="2000" smtClean="0"/>
              <a:t>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smtClean="0"/>
              <a:t>Promises</a:t>
            </a:r>
          </a:p>
        </p:txBody>
      </p:sp>
      <p:sp>
        <p:nvSpPr>
          <p:cNvPr id="10243" name="Rectangle 3"/>
          <p:cNvSpPr>
            <a:spLocks noGrp="1" noChangeArrowheads="1"/>
          </p:cNvSpPr>
          <p:nvPr>
            <p:ph type="body" sz="half" idx="1"/>
          </p:nvPr>
        </p:nvSpPr>
        <p:spPr/>
        <p:txBody>
          <a:bodyPr/>
          <a:lstStyle/>
          <a:p>
            <a:pPr eaLnBrk="1" hangingPunct="1"/>
            <a:r>
              <a:rPr lang="en-US" smtClean="0"/>
              <a:t>Abraham:  </a:t>
            </a:r>
          </a:p>
          <a:p>
            <a:pPr lvl="1" eaLnBrk="1" hangingPunct="1"/>
            <a:r>
              <a:rPr lang="en-US" sz="2800" smtClean="0"/>
              <a:t>Gen. 12:1-3</a:t>
            </a:r>
          </a:p>
          <a:p>
            <a:pPr eaLnBrk="1" hangingPunct="1">
              <a:buFontTx/>
              <a:buNone/>
            </a:pPr>
            <a:endParaRPr lang="en-US" smtClean="0"/>
          </a:p>
          <a:p>
            <a:pPr eaLnBrk="1" hangingPunct="1"/>
            <a:r>
              <a:rPr lang="en-US" smtClean="0"/>
              <a:t>Land   Gen. 13:14,15</a:t>
            </a:r>
          </a:p>
          <a:p>
            <a:pPr eaLnBrk="1" hangingPunct="1"/>
            <a:r>
              <a:rPr lang="en-US" smtClean="0"/>
              <a:t>National: Israel	</a:t>
            </a:r>
          </a:p>
          <a:p>
            <a:pPr eaLnBrk="1" hangingPunct="1"/>
            <a:r>
              <a:rPr lang="en-US" smtClean="0"/>
              <a:t>Spiritual: Gal. 3:16</a:t>
            </a:r>
          </a:p>
        </p:txBody>
      </p:sp>
      <p:sp>
        <p:nvSpPr>
          <p:cNvPr id="10244" name="Rectangle 4"/>
          <p:cNvSpPr>
            <a:spLocks noGrp="1" noChangeArrowheads="1"/>
          </p:cNvSpPr>
          <p:nvPr>
            <p:ph type="body" sz="half" idx="2"/>
          </p:nvPr>
        </p:nvSpPr>
        <p:spPr/>
        <p:txBody>
          <a:bodyPr/>
          <a:lstStyle/>
          <a:p>
            <a:pPr eaLnBrk="1" hangingPunct="1"/>
            <a:r>
              <a:rPr lang="en-US" smtClean="0"/>
              <a:t>Our Promises</a:t>
            </a:r>
          </a:p>
          <a:p>
            <a:pPr lvl="1" eaLnBrk="1" hangingPunct="1"/>
            <a:r>
              <a:rPr lang="en-US" sz="2800" smtClean="0"/>
              <a:t>2 Pet. 1:3-4</a:t>
            </a:r>
          </a:p>
          <a:p>
            <a:pPr eaLnBrk="1" hangingPunct="1">
              <a:buFontTx/>
              <a:buNone/>
            </a:pPr>
            <a:endParaRPr lang="en-US" smtClean="0"/>
          </a:p>
          <a:p>
            <a:pPr eaLnBrk="1" hangingPunct="1"/>
            <a:r>
              <a:rPr lang="en-US" smtClean="0"/>
              <a:t>Land       Heb.11:16	</a:t>
            </a:r>
          </a:p>
          <a:p>
            <a:pPr eaLnBrk="1" hangingPunct="1"/>
            <a:r>
              <a:rPr lang="en-US" smtClean="0"/>
              <a:t>National  1Pet. 2:9</a:t>
            </a:r>
          </a:p>
          <a:p>
            <a:pPr eaLnBrk="1" hangingPunct="1"/>
            <a:r>
              <a:rPr lang="en-US" smtClean="0"/>
              <a:t>Spiritual  Rom. 8:14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24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24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24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244">
                                            <p:txEl>
                                              <p:pRg st="0" end="0"/>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244">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244">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244">
                                            <p:txEl>
                                              <p:pRg st="4" end="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24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P spid="10244"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smtClean="0"/>
              <a:t>Sodom &amp; Gomorrah</a:t>
            </a:r>
          </a:p>
        </p:txBody>
      </p:sp>
      <p:sp>
        <p:nvSpPr>
          <p:cNvPr id="11267" name="Rectangle 3"/>
          <p:cNvSpPr>
            <a:spLocks noGrp="1" noChangeArrowheads="1"/>
          </p:cNvSpPr>
          <p:nvPr>
            <p:ph type="body" idx="1"/>
          </p:nvPr>
        </p:nvSpPr>
        <p:spPr/>
        <p:txBody>
          <a:bodyPr/>
          <a:lstStyle/>
          <a:p>
            <a:pPr eaLnBrk="1" hangingPunct="1"/>
            <a:r>
              <a:rPr lang="en-US" smtClean="0"/>
              <a:t>Gen. 13:13, 19:12-29</a:t>
            </a:r>
          </a:p>
          <a:p>
            <a:pPr lvl="1" eaLnBrk="1" hangingPunct="1"/>
            <a:r>
              <a:rPr lang="en-US" smtClean="0"/>
              <a:t>God warned Lot.</a:t>
            </a:r>
          </a:p>
          <a:p>
            <a:pPr lvl="1" eaLnBrk="1" hangingPunct="1"/>
            <a:r>
              <a:rPr lang="en-US" smtClean="0"/>
              <a:t>God had a plan for Lot.</a:t>
            </a:r>
          </a:p>
          <a:p>
            <a:pPr lvl="2" eaLnBrk="1" hangingPunct="1"/>
            <a:r>
              <a:rPr lang="en-US" smtClean="0"/>
              <a:t>Positive command:	Escape for thy life</a:t>
            </a:r>
          </a:p>
          <a:p>
            <a:pPr lvl="2" eaLnBrk="1" hangingPunct="1"/>
            <a:r>
              <a:rPr lang="en-US" smtClean="0"/>
              <a:t>Negative command:         Look not behind thee</a:t>
            </a:r>
          </a:p>
          <a:p>
            <a:pPr lvl="1" eaLnBrk="1" hangingPunct="1"/>
            <a:r>
              <a:rPr lang="en-US" b="1" smtClean="0"/>
              <a:t>2 Pet. 2:4-6, 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2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2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2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smtClean="0"/>
              <a:t>Linage of Abraham</a:t>
            </a:r>
          </a:p>
        </p:txBody>
      </p:sp>
      <p:sp>
        <p:nvSpPr>
          <p:cNvPr id="12291" name="Rectangle 3"/>
          <p:cNvSpPr>
            <a:spLocks noGrp="1" noChangeArrowheads="1"/>
          </p:cNvSpPr>
          <p:nvPr>
            <p:ph type="body" idx="1"/>
          </p:nvPr>
        </p:nvSpPr>
        <p:spPr/>
        <p:txBody>
          <a:bodyPr/>
          <a:lstStyle/>
          <a:p>
            <a:pPr eaLnBrk="1" hangingPunct="1"/>
            <a:r>
              <a:rPr lang="en-US" smtClean="0"/>
              <a:t>Abraham = Isaac = Jacob – </a:t>
            </a:r>
          </a:p>
          <a:p>
            <a:pPr eaLnBrk="1" hangingPunct="1"/>
            <a:r>
              <a:rPr lang="en-US" smtClean="0"/>
              <a:t>(Israel – Gen. 35:10) had 12 sons:</a:t>
            </a:r>
          </a:p>
          <a:p>
            <a:pPr lvl="1" eaLnBrk="1" hangingPunct="1"/>
            <a:r>
              <a:rPr lang="en-US" smtClean="0"/>
              <a:t>Rueben, Simeon, Levi, Judah, Dan, Naphtali, Gad, Asher, Issachar, Zebulun, Joseph, Benjamin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12291">
                                            <p:txEl>
                                              <p:pRg st="2" end="2"/>
                                            </p:txEl>
                                          </p:spTgt>
                                        </p:tgtEl>
                                        <p:attrNameLst>
                                          <p:attrName>style.visibility</p:attrName>
                                        </p:attrNameLst>
                                      </p:cBhvr>
                                      <p:to>
                                        <p:strVal val="visible"/>
                                      </p:to>
                                    </p:set>
                                    <p:animEffect transition="in" filter="wipe(left)">
                                      <p:cBhvr>
                                        <p:cTn id="13" dur="500"/>
                                        <p:tgtEl>
                                          <p:spTgt spid="122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mtClean="0"/>
              <a:t>Creation</a:t>
            </a:r>
          </a:p>
        </p:txBody>
      </p:sp>
      <p:sp>
        <p:nvSpPr>
          <p:cNvPr id="6147" name="Rectangle 3"/>
          <p:cNvSpPr>
            <a:spLocks noGrp="1" noChangeArrowheads="1"/>
          </p:cNvSpPr>
          <p:nvPr>
            <p:ph type="body" idx="1"/>
          </p:nvPr>
        </p:nvSpPr>
        <p:spPr>
          <a:xfrm>
            <a:off x="381000" y="1600200"/>
            <a:ext cx="8534400" cy="4525963"/>
          </a:xfrm>
        </p:spPr>
        <p:txBody>
          <a:bodyPr/>
          <a:lstStyle/>
          <a:p>
            <a:pPr eaLnBrk="1" hangingPunct="1">
              <a:lnSpc>
                <a:spcPct val="90000"/>
              </a:lnSpc>
            </a:pPr>
            <a:r>
              <a:rPr lang="en-US" smtClean="0"/>
              <a:t>Gen.1:1-3   </a:t>
            </a:r>
            <a:r>
              <a:rPr lang="en-US" i="1" smtClean="0"/>
              <a:t>In the beginning, God created…</a:t>
            </a:r>
          </a:p>
          <a:p>
            <a:pPr lvl="1" eaLnBrk="1" hangingPunct="1">
              <a:lnSpc>
                <a:spcPct val="90000"/>
              </a:lnSpc>
            </a:pPr>
            <a:r>
              <a:rPr lang="en-US" smtClean="0"/>
              <a:t>How do we know?</a:t>
            </a:r>
          </a:p>
          <a:p>
            <a:pPr lvl="1" eaLnBrk="1" hangingPunct="1">
              <a:lnSpc>
                <a:spcPct val="90000"/>
              </a:lnSpc>
            </a:pPr>
            <a:r>
              <a:rPr lang="en-US" smtClean="0"/>
              <a:t>Heb. 11:3    by faith </a:t>
            </a:r>
          </a:p>
          <a:p>
            <a:pPr eaLnBrk="1" hangingPunct="1">
              <a:lnSpc>
                <a:spcPct val="90000"/>
              </a:lnSpc>
              <a:buFontTx/>
              <a:buNone/>
            </a:pPr>
            <a:endParaRPr lang="en-US" smtClean="0"/>
          </a:p>
          <a:p>
            <a:pPr eaLnBrk="1" hangingPunct="1">
              <a:lnSpc>
                <a:spcPct val="90000"/>
              </a:lnSpc>
            </a:pPr>
            <a:r>
              <a:rPr lang="en-US" smtClean="0"/>
              <a:t>What is Faith?</a:t>
            </a:r>
          </a:p>
          <a:p>
            <a:pPr lvl="1" eaLnBrk="1" hangingPunct="1">
              <a:lnSpc>
                <a:spcPct val="90000"/>
              </a:lnSpc>
            </a:pPr>
            <a:r>
              <a:rPr lang="en-US" b="1" smtClean="0"/>
              <a:t>Heb. 11:1</a:t>
            </a:r>
            <a:r>
              <a:rPr lang="en-US" smtClean="0"/>
              <a:t> </a:t>
            </a:r>
            <a:r>
              <a:rPr lang="en-US" i="1" smtClean="0"/>
              <a:t>Now faith is the substance of things hoped for, the evidence of things not seen</a:t>
            </a:r>
            <a:r>
              <a:rPr lang="en-US" smtClean="0"/>
              <a:t>.</a:t>
            </a:r>
            <a:r>
              <a:rPr lang="en-US" sz="2000" smtClean="0"/>
              <a:t> KJV</a:t>
            </a:r>
          </a:p>
          <a:p>
            <a:pPr lvl="1" eaLnBrk="1" hangingPunct="1">
              <a:lnSpc>
                <a:spcPct val="90000"/>
              </a:lnSpc>
            </a:pPr>
            <a:r>
              <a:rPr lang="en-US" i="1" smtClean="0"/>
              <a:t>Now faith is the assurance of things hoped for, the conviction of things not seen</a:t>
            </a:r>
            <a:r>
              <a:rPr lang="en-US" smtClean="0"/>
              <a:t>. </a:t>
            </a:r>
            <a:r>
              <a:rPr lang="en-US" sz="2000" smtClean="0"/>
              <a:t>ASV</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wipe(left)">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wipe(left)">
                                      <p:cBhvr>
                                        <p:cTn id="12" dur="500"/>
                                        <p:tgtEl>
                                          <p:spTgt spid="61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wipe(left)">
                                      <p:cBhvr>
                                        <p:cTn id="17" dur="500"/>
                                        <p:tgtEl>
                                          <p:spTgt spid="61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147">
                                            <p:txEl>
                                              <p:pRg st="4" end="4"/>
                                            </p:txEl>
                                          </p:spTgt>
                                        </p:tgtEl>
                                        <p:attrNameLst>
                                          <p:attrName>style.visibility</p:attrName>
                                        </p:attrNameLst>
                                      </p:cBhvr>
                                      <p:to>
                                        <p:strVal val="visible"/>
                                      </p:to>
                                    </p:set>
                                    <p:animEffect transition="in" filter="wipe(left)">
                                      <p:cBhvr>
                                        <p:cTn id="22" dur="500"/>
                                        <p:tgtEl>
                                          <p:spTgt spid="614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147">
                                            <p:txEl>
                                              <p:pRg st="5" end="5"/>
                                            </p:txEl>
                                          </p:spTgt>
                                        </p:tgtEl>
                                        <p:attrNameLst>
                                          <p:attrName>style.visibility</p:attrName>
                                        </p:attrNameLst>
                                      </p:cBhvr>
                                      <p:to>
                                        <p:strVal val="visible"/>
                                      </p:to>
                                    </p:set>
                                    <p:animEffect transition="in" filter="wipe(left)">
                                      <p:cBhvr>
                                        <p:cTn id="27" dur="500"/>
                                        <p:tgtEl>
                                          <p:spTgt spid="614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6147">
                                            <p:txEl>
                                              <p:pRg st="6" end="6"/>
                                            </p:txEl>
                                          </p:spTgt>
                                        </p:tgtEl>
                                        <p:attrNameLst>
                                          <p:attrName>style.visibility</p:attrName>
                                        </p:attrNameLst>
                                      </p:cBhvr>
                                      <p:to>
                                        <p:strVal val="visible"/>
                                      </p:to>
                                    </p:set>
                                    <p:animEffect transition="in" filter="wipe(left)">
                                      <p:cBhvr>
                                        <p:cTn id="32" dur="500"/>
                                        <p:tgtEl>
                                          <p:spTgt spid="61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mtClean="0"/>
              <a:t>Moses</a:t>
            </a:r>
          </a:p>
        </p:txBody>
      </p:sp>
      <p:sp>
        <p:nvSpPr>
          <p:cNvPr id="13315" name="Rectangle 3"/>
          <p:cNvSpPr>
            <a:spLocks noGrp="1" noChangeArrowheads="1"/>
          </p:cNvSpPr>
          <p:nvPr>
            <p:ph type="body" idx="1"/>
          </p:nvPr>
        </p:nvSpPr>
        <p:spPr/>
        <p:txBody>
          <a:bodyPr/>
          <a:lstStyle/>
          <a:p>
            <a:pPr eaLnBrk="1" hangingPunct="1"/>
            <a:r>
              <a:rPr lang="en-US" smtClean="0"/>
              <a:t>Raised as son to Pharaoh</a:t>
            </a:r>
          </a:p>
          <a:p>
            <a:pPr lvl="1" eaLnBrk="1" hangingPunct="1"/>
            <a:r>
              <a:rPr lang="en-US" smtClean="0"/>
              <a:t>By mother</a:t>
            </a:r>
          </a:p>
          <a:p>
            <a:pPr eaLnBrk="1" hangingPunct="1"/>
            <a:r>
              <a:rPr lang="en-US" smtClean="0"/>
              <a:t>At age 40 ran for his life for death of Egyptian</a:t>
            </a:r>
          </a:p>
          <a:p>
            <a:pPr eaLnBrk="1" hangingPunct="1"/>
            <a:r>
              <a:rPr lang="en-US" smtClean="0"/>
              <a:t>Tended sheep for 40 years</a:t>
            </a:r>
          </a:p>
          <a:p>
            <a:pPr eaLnBrk="1" hangingPunct="1"/>
            <a:r>
              <a:rPr lang="en-US" smtClean="0"/>
              <a:t>At age 80 returned to lead God’s people out of Egypt.</a:t>
            </a:r>
          </a:p>
          <a:p>
            <a:pPr eaLnBrk="1" hangingPunct="1"/>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fade">
                                      <p:cBhvr>
                                        <p:cTn id="7" dur="500"/>
                                        <p:tgtEl>
                                          <p:spTgt spid="1331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315">
                                            <p:txEl>
                                              <p:pRg st="1" end="1"/>
                                            </p:txEl>
                                          </p:spTgt>
                                        </p:tgtEl>
                                        <p:attrNameLst>
                                          <p:attrName>style.visibility</p:attrName>
                                        </p:attrNameLst>
                                      </p:cBhvr>
                                      <p:to>
                                        <p:strVal val="visible"/>
                                      </p:to>
                                    </p:set>
                                    <p:animEffect transition="in" filter="fade">
                                      <p:cBhvr>
                                        <p:cTn id="10" dur="500"/>
                                        <p:tgtEl>
                                          <p:spTgt spid="1331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3315">
                                            <p:txEl>
                                              <p:pRg st="2" end="2"/>
                                            </p:txEl>
                                          </p:spTgt>
                                        </p:tgtEl>
                                        <p:attrNameLst>
                                          <p:attrName>style.visibility</p:attrName>
                                        </p:attrNameLst>
                                      </p:cBhvr>
                                      <p:to>
                                        <p:strVal val="visible"/>
                                      </p:to>
                                    </p:set>
                                    <p:animEffect transition="in" filter="fade">
                                      <p:cBhvr>
                                        <p:cTn id="15" dur="500"/>
                                        <p:tgtEl>
                                          <p:spTgt spid="1331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3315">
                                            <p:txEl>
                                              <p:pRg st="3" end="3"/>
                                            </p:txEl>
                                          </p:spTgt>
                                        </p:tgtEl>
                                        <p:attrNameLst>
                                          <p:attrName>style.visibility</p:attrName>
                                        </p:attrNameLst>
                                      </p:cBhvr>
                                      <p:to>
                                        <p:strVal val="visible"/>
                                      </p:to>
                                    </p:set>
                                    <p:animEffect transition="in" filter="fade">
                                      <p:cBhvr>
                                        <p:cTn id="20" dur="500"/>
                                        <p:tgtEl>
                                          <p:spTgt spid="13315">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3315">
                                            <p:txEl>
                                              <p:pRg st="4" end="4"/>
                                            </p:txEl>
                                          </p:spTgt>
                                        </p:tgtEl>
                                        <p:attrNameLst>
                                          <p:attrName>style.visibility</p:attrName>
                                        </p:attrNameLst>
                                      </p:cBhvr>
                                      <p:to>
                                        <p:strVal val="visible"/>
                                      </p:to>
                                    </p:set>
                                    <p:animEffect transition="in" filter="fade">
                                      <p:cBhvr>
                                        <p:cTn id="25" dur="500"/>
                                        <p:tgtEl>
                                          <p:spTgt spid="1331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smtClean="0"/>
              <a:t>Moses</a:t>
            </a:r>
          </a:p>
        </p:txBody>
      </p:sp>
      <p:sp>
        <p:nvSpPr>
          <p:cNvPr id="76803" name="Rectangle 3"/>
          <p:cNvSpPr>
            <a:spLocks noGrp="1" noChangeArrowheads="1"/>
          </p:cNvSpPr>
          <p:nvPr>
            <p:ph type="body" idx="1"/>
          </p:nvPr>
        </p:nvSpPr>
        <p:spPr/>
        <p:txBody>
          <a:bodyPr/>
          <a:lstStyle/>
          <a:p>
            <a:pPr eaLnBrk="1" hangingPunct="1"/>
            <a:r>
              <a:rPr lang="en-US" smtClean="0"/>
              <a:t>10 plagues</a:t>
            </a:r>
          </a:p>
          <a:p>
            <a:pPr eaLnBrk="1" hangingPunct="1"/>
            <a:r>
              <a:rPr lang="en-US" smtClean="0"/>
              <a:t>Parting of the Red Sea</a:t>
            </a:r>
          </a:p>
          <a:p>
            <a:pPr eaLnBrk="1" hangingPunct="1"/>
            <a:r>
              <a:rPr lang="en-US" smtClean="0"/>
              <a:t>Leading to Mount Sinai. </a:t>
            </a:r>
          </a:p>
          <a:p>
            <a:pPr eaLnBrk="1" hangingPunct="1">
              <a:buFontTx/>
              <a:buNone/>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6803">
                                            <p:txEl>
                                              <p:pRg st="0" end="0"/>
                                            </p:txEl>
                                          </p:spTgt>
                                        </p:tgtEl>
                                        <p:attrNameLst>
                                          <p:attrName>style.visibility</p:attrName>
                                        </p:attrNameLst>
                                      </p:cBhvr>
                                      <p:to>
                                        <p:strVal val="visible"/>
                                      </p:to>
                                    </p:set>
                                    <p:animEffect transition="in" filter="fade">
                                      <p:cBhvr>
                                        <p:cTn id="7" dur="500"/>
                                        <p:tgtEl>
                                          <p:spTgt spid="768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6803">
                                            <p:txEl>
                                              <p:pRg st="1" end="1"/>
                                            </p:txEl>
                                          </p:spTgt>
                                        </p:tgtEl>
                                        <p:attrNameLst>
                                          <p:attrName>style.visibility</p:attrName>
                                        </p:attrNameLst>
                                      </p:cBhvr>
                                      <p:to>
                                        <p:strVal val="visible"/>
                                      </p:to>
                                    </p:set>
                                    <p:animEffect transition="in" filter="fade">
                                      <p:cBhvr>
                                        <p:cTn id="12" dur="500"/>
                                        <p:tgtEl>
                                          <p:spTgt spid="7680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6803">
                                            <p:txEl>
                                              <p:pRg st="2" end="2"/>
                                            </p:txEl>
                                          </p:spTgt>
                                        </p:tgtEl>
                                        <p:attrNameLst>
                                          <p:attrName>style.visibility</p:attrName>
                                        </p:attrNameLst>
                                      </p:cBhvr>
                                      <p:to>
                                        <p:strVal val="visible"/>
                                      </p:to>
                                    </p:set>
                                    <p:animEffect transition="in" filter="fade">
                                      <p:cBhvr>
                                        <p:cTn id="17" dur="500"/>
                                        <p:tgtEl>
                                          <p:spTgt spid="768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t>Creation</a:t>
            </a:r>
          </a:p>
        </p:txBody>
      </p:sp>
      <p:sp>
        <p:nvSpPr>
          <p:cNvPr id="38915" name="Rectangle 3"/>
          <p:cNvSpPr>
            <a:spLocks noGrp="1" noChangeArrowheads="1"/>
          </p:cNvSpPr>
          <p:nvPr>
            <p:ph type="body" idx="1"/>
          </p:nvPr>
        </p:nvSpPr>
        <p:spPr>
          <a:xfrm>
            <a:off x="381000" y="1600200"/>
            <a:ext cx="8534400" cy="5029200"/>
          </a:xfrm>
        </p:spPr>
        <p:txBody>
          <a:bodyPr/>
          <a:lstStyle/>
          <a:p>
            <a:pPr eaLnBrk="1" hangingPunct="1"/>
            <a:r>
              <a:rPr lang="en-US" smtClean="0"/>
              <a:t>God Created Mankind </a:t>
            </a:r>
          </a:p>
          <a:p>
            <a:pPr lvl="1" eaLnBrk="1" hangingPunct="1"/>
            <a:r>
              <a:rPr lang="en-US" b="1" smtClean="0"/>
              <a:t>Gen. 2:7 </a:t>
            </a:r>
            <a:r>
              <a:rPr lang="en-US" sz="2400" i="1" smtClean="0"/>
              <a:t>And the LORD God formed man of the dust of the ground, and breathed into his nostrils the breath of life;</a:t>
            </a:r>
            <a:r>
              <a:rPr lang="en-US" smtClean="0"/>
              <a:t> </a:t>
            </a:r>
          </a:p>
          <a:p>
            <a:pPr eaLnBrk="1" hangingPunct="1"/>
            <a:r>
              <a:rPr lang="en-US" smtClean="0"/>
              <a:t>Man different… how?</a:t>
            </a:r>
          </a:p>
          <a:p>
            <a:pPr lvl="1" eaLnBrk="1" hangingPunct="1"/>
            <a:r>
              <a:rPr lang="en-US" b="1" smtClean="0"/>
              <a:t>Gen. 2:7</a:t>
            </a:r>
            <a:r>
              <a:rPr lang="en-US" smtClean="0"/>
              <a:t>      …</a:t>
            </a:r>
            <a:r>
              <a:rPr lang="en-US" i="1" smtClean="0"/>
              <a:t>man became a living soul</a:t>
            </a:r>
          </a:p>
          <a:p>
            <a:pPr lvl="1" eaLnBrk="1" hangingPunct="1"/>
            <a:r>
              <a:rPr lang="en-US" b="1" smtClean="0"/>
              <a:t>Matt. 10:28</a:t>
            </a:r>
            <a:r>
              <a:rPr lang="en-US" smtClean="0"/>
              <a:t>  </a:t>
            </a:r>
            <a:r>
              <a:rPr lang="en-US" i="1" smtClean="0"/>
              <a:t>And fear not them which kill the body, but are not able to kill the soul: but rather fear him which is able to destroy both soul and body in hell</a:t>
            </a:r>
            <a:r>
              <a:rPr lang="en-US"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38915">
                                            <p:txEl>
                                              <p:pRg st="1" end="1"/>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8915">
                                            <p:txEl>
                                              <p:pRg st="2" end="2"/>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8915">
                                            <p:txEl>
                                              <p:pRg st="3" end="3"/>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89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t>Creation</a:t>
            </a:r>
          </a:p>
        </p:txBody>
      </p:sp>
      <p:sp>
        <p:nvSpPr>
          <p:cNvPr id="40963" name="Rectangle 3"/>
          <p:cNvSpPr>
            <a:spLocks noGrp="1" noChangeArrowheads="1"/>
          </p:cNvSpPr>
          <p:nvPr>
            <p:ph type="body" idx="1"/>
          </p:nvPr>
        </p:nvSpPr>
        <p:spPr>
          <a:xfrm>
            <a:off x="381000" y="1600200"/>
            <a:ext cx="8534400" cy="5029200"/>
          </a:xfrm>
        </p:spPr>
        <p:txBody>
          <a:bodyPr/>
          <a:lstStyle/>
          <a:p>
            <a:pPr eaLnBrk="1" hangingPunct="1"/>
            <a:r>
              <a:rPr lang="en-US" sz="2800" smtClean="0"/>
              <a:t>God Created Mankind </a:t>
            </a:r>
          </a:p>
          <a:p>
            <a:pPr lvl="1" eaLnBrk="1" hangingPunct="1"/>
            <a:r>
              <a:rPr lang="en-US" sz="2400" b="1" smtClean="0"/>
              <a:t>Gen. 2:7 </a:t>
            </a:r>
            <a:r>
              <a:rPr lang="en-US" sz="2400" i="1" smtClean="0"/>
              <a:t>And the LORD God formed man of the dust of the ground, and breathed into his nostrils the breath of life;</a:t>
            </a:r>
            <a:r>
              <a:rPr lang="en-US" sz="2400" smtClean="0"/>
              <a:t> </a:t>
            </a:r>
          </a:p>
          <a:p>
            <a:pPr eaLnBrk="1" hangingPunct="1"/>
            <a:r>
              <a:rPr lang="en-US" sz="2800" smtClean="0"/>
              <a:t>Man different… how?</a:t>
            </a:r>
          </a:p>
          <a:p>
            <a:pPr lvl="1" eaLnBrk="1" hangingPunct="1"/>
            <a:r>
              <a:rPr lang="en-US" sz="2400" b="1" smtClean="0"/>
              <a:t>Gen. 2:7</a:t>
            </a:r>
            <a:r>
              <a:rPr lang="en-US" sz="2400" smtClean="0"/>
              <a:t>      …</a:t>
            </a:r>
            <a:r>
              <a:rPr lang="en-US" sz="2400" i="1" smtClean="0"/>
              <a:t>man became a living soul</a:t>
            </a:r>
          </a:p>
          <a:p>
            <a:pPr lvl="1" eaLnBrk="1" hangingPunct="1"/>
            <a:r>
              <a:rPr lang="en-US" sz="2400" b="1" smtClean="0"/>
              <a:t>Matt. 10:28</a:t>
            </a:r>
            <a:r>
              <a:rPr lang="en-US" sz="2400" smtClean="0"/>
              <a:t>  …</a:t>
            </a:r>
            <a:r>
              <a:rPr lang="en-US" sz="2400" i="1" smtClean="0"/>
              <a:t>fear him which is able to destroy both soul and body in hell</a:t>
            </a:r>
            <a:r>
              <a:rPr lang="en-US" sz="2400" smtClean="0"/>
              <a:t>. </a:t>
            </a:r>
          </a:p>
          <a:p>
            <a:pPr lvl="1" eaLnBrk="1" hangingPunct="1"/>
            <a:r>
              <a:rPr lang="en-US" sz="2400" b="1" smtClean="0"/>
              <a:t>Matt. 16:26</a:t>
            </a:r>
            <a:r>
              <a:rPr lang="en-US" sz="2400" smtClean="0"/>
              <a:t>  </a:t>
            </a:r>
            <a:r>
              <a:rPr lang="en-US" sz="2400" i="1" smtClean="0"/>
              <a:t>For what is a man profited, if he shall gain the whole world, and lose his own soul? or what shall a man give in exchange for his soul</a:t>
            </a:r>
            <a:r>
              <a:rPr lang="en-US" sz="240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096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096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096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096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096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mtClean="0"/>
              <a:t>Who/What should be fear?</a:t>
            </a:r>
          </a:p>
        </p:txBody>
      </p:sp>
      <p:sp>
        <p:nvSpPr>
          <p:cNvPr id="43013" name="Rectangle 5"/>
          <p:cNvSpPr>
            <a:spLocks noGrp="1" noChangeArrowheads="1"/>
          </p:cNvSpPr>
          <p:nvPr>
            <p:ph type="body" sz="half" idx="1"/>
          </p:nvPr>
        </p:nvSpPr>
        <p:spPr/>
        <p:txBody>
          <a:bodyPr/>
          <a:lstStyle/>
          <a:p>
            <a:pPr algn="ctr" eaLnBrk="1" hangingPunct="1">
              <a:buFontTx/>
              <a:buNone/>
            </a:pPr>
            <a:r>
              <a:rPr lang="en-US" b="1" u="sng" smtClean="0"/>
              <a:t>Fear Not</a:t>
            </a:r>
          </a:p>
          <a:p>
            <a:pPr algn="ctr" eaLnBrk="1" hangingPunct="1">
              <a:buFontTx/>
              <a:buNone/>
            </a:pPr>
            <a:endParaRPr lang="en-US" b="1" u="sng" smtClean="0"/>
          </a:p>
          <a:p>
            <a:pPr eaLnBrk="1" hangingPunct="1">
              <a:buFontTx/>
              <a:buNone/>
            </a:pPr>
            <a:r>
              <a:rPr lang="en-US" smtClean="0"/>
              <a:t>Body   -   Soul  =</a:t>
            </a:r>
          </a:p>
          <a:p>
            <a:pPr eaLnBrk="1" hangingPunct="1">
              <a:buFontTx/>
              <a:buNone/>
            </a:pPr>
            <a:endParaRPr lang="en-US" smtClean="0"/>
          </a:p>
          <a:p>
            <a:pPr algn="ctr" eaLnBrk="1" hangingPunct="1">
              <a:buFontTx/>
              <a:buNone/>
            </a:pPr>
            <a:r>
              <a:rPr lang="en-US" smtClean="0"/>
              <a:t>Animal</a:t>
            </a:r>
          </a:p>
          <a:p>
            <a:pPr algn="ctr" eaLnBrk="1" hangingPunct="1">
              <a:buFontTx/>
              <a:buNone/>
            </a:pPr>
            <a:r>
              <a:rPr lang="en-US" smtClean="0"/>
              <a:t>Man</a:t>
            </a:r>
          </a:p>
          <a:p>
            <a:pPr algn="ctr" eaLnBrk="1" hangingPunct="1">
              <a:buFontTx/>
              <a:buNone/>
            </a:pPr>
            <a:r>
              <a:rPr lang="en-US" smtClean="0"/>
              <a:t>Satan</a:t>
            </a:r>
          </a:p>
        </p:txBody>
      </p:sp>
      <p:sp>
        <p:nvSpPr>
          <p:cNvPr id="43014" name="Rectangle 6"/>
          <p:cNvSpPr>
            <a:spLocks noGrp="1" noChangeArrowheads="1"/>
          </p:cNvSpPr>
          <p:nvPr>
            <p:ph type="body" sz="half" idx="2"/>
          </p:nvPr>
        </p:nvSpPr>
        <p:spPr/>
        <p:txBody>
          <a:bodyPr/>
          <a:lstStyle/>
          <a:p>
            <a:pPr algn="ctr" eaLnBrk="1" hangingPunct="1">
              <a:buFontTx/>
              <a:buNone/>
            </a:pPr>
            <a:r>
              <a:rPr lang="en-US" b="1" u="sng" smtClean="0"/>
              <a:t>Fear</a:t>
            </a:r>
            <a:endParaRPr lang="en-US" smtClean="0"/>
          </a:p>
          <a:p>
            <a:pPr algn="ctr" eaLnBrk="1" hangingPunct="1">
              <a:buFontTx/>
              <a:buNone/>
            </a:pPr>
            <a:endParaRPr lang="en-US" smtClean="0"/>
          </a:p>
          <a:p>
            <a:pPr eaLnBrk="1" hangingPunct="1">
              <a:buFontTx/>
              <a:buNone/>
            </a:pPr>
            <a:r>
              <a:rPr lang="en-US" smtClean="0"/>
              <a:t>Body  +  Soul  =</a:t>
            </a:r>
          </a:p>
          <a:p>
            <a:pPr eaLnBrk="1" hangingPunct="1">
              <a:buFontTx/>
              <a:buNone/>
            </a:pPr>
            <a:endParaRPr lang="en-US" smtClean="0"/>
          </a:p>
          <a:p>
            <a:pPr algn="ctr" eaLnBrk="1" hangingPunct="1">
              <a:buFontTx/>
              <a:buNone/>
            </a:pPr>
            <a:r>
              <a:rPr lang="en-US" smtClean="0"/>
              <a:t>Satan?</a:t>
            </a:r>
          </a:p>
          <a:p>
            <a:pPr algn="ctr" eaLnBrk="1" hangingPunct="1">
              <a:buFontTx/>
              <a:buNone/>
            </a:pPr>
            <a:r>
              <a:rPr lang="en-US" smtClean="0"/>
              <a:t>GOD</a:t>
            </a:r>
          </a:p>
        </p:txBody>
      </p:sp>
      <p:sp>
        <p:nvSpPr>
          <p:cNvPr id="43015" name="AutoShape 7"/>
          <p:cNvSpPr>
            <a:spLocks noChangeArrowheads="1"/>
          </p:cNvSpPr>
          <p:nvPr/>
        </p:nvSpPr>
        <p:spPr bwMode="auto">
          <a:xfrm>
            <a:off x="533400" y="2438400"/>
            <a:ext cx="914400" cy="990600"/>
          </a:xfrm>
          <a:prstGeom prst="flowChartSummingJunction">
            <a:avLst/>
          </a:prstGeom>
          <a:noFill/>
          <a:ln w="9525">
            <a:solidFill>
              <a:schemeClr val="tx1"/>
            </a:solidFill>
            <a:round/>
            <a:headEnd/>
            <a:tailEnd/>
          </a:ln>
        </p:spPr>
        <p:txBody>
          <a:bodyPr wrap="none" anchor="ctr"/>
          <a:lstStyle/>
          <a:p>
            <a:endParaRPr lang="en-US"/>
          </a:p>
        </p:txBody>
      </p:sp>
      <p:sp>
        <p:nvSpPr>
          <p:cNvPr id="43016" name="Oval 8"/>
          <p:cNvSpPr>
            <a:spLocks noChangeArrowheads="1"/>
          </p:cNvSpPr>
          <p:nvPr/>
        </p:nvSpPr>
        <p:spPr bwMode="auto">
          <a:xfrm>
            <a:off x="1981200" y="2438400"/>
            <a:ext cx="914400" cy="914400"/>
          </a:xfrm>
          <a:prstGeom prst="ellipse">
            <a:avLst/>
          </a:prstGeom>
          <a:noFill/>
          <a:ln w="9525">
            <a:solidFill>
              <a:schemeClr val="tx1"/>
            </a:solidFill>
            <a:round/>
            <a:headEnd/>
            <a:tailEnd/>
          </a:ln>
        </p:spPr>
        <p:txBody>
          <a:bodyPr wrap="none" anchor="ctr"/>
          <a:lstStyle/>
          <a:p>
            <a:endParaRPr lang="en-US"/>
          </a:p>
        </p:txBody>
      </p:sp>
      <p:sp>
        <p:nvSpPr>
          <p:cNvPr id="43017" name="AutoShape 9"/>
          <p:cNvSpPr>
            <a:spLocks noChangeArrowheads="1"/>
          </p:cNvSpPr>
          <p:nvPr/>
        </p:nvSpPr>
        <p:spPr bwMode="auto">
          <a:xfrm>
            <a:off x="4648200" y="2438400"/>
            <a:ext cx="990600" cy="990600"/>
          </a:xfrm>
          <a:prstGeom prst="flowChartSummingJunction">
            <a:avLst/>
          </a:prstGeom>
          <a:noFill/>
          <a:ln w="9525">
            <a:solidFill>
              <a:schemeClr val="tx1"/>
            </a:solidFill>
            <a:round/>
            <a:headEnd/>
            <a:tailEnd/>
          </a:ln>
        </p:spPr>
        <p:txBody>
          <a:bodyPr wrap="none" anchor="ctr"/>
          <a:lstStyle/>
          <a:p>
            <a:endParaRPr lang="en-US"/>
          </a:p>
        </p:txBody>
      </p:sp>
      <p:sp>
        <p:nvSpPr>
          <p:cNvPr id="43018" name="AutoShape 10"/>
          <p:cNvSpPr>
            <a:spLocks noChangeArrowheads="1"/>
          </p:cNvSpPr>
          <p:nvPr/>
        </p:nvSpPr>
        <p:spPr bwMode="auto">
          <a:xfrm>
            <a:off x="6019800" y="2438400"/>
            <a:ext cx="914400" cy="990600"/>
          </a:xfrm>
          <a:prstGeom prst="flowChartSummingJunction">
            <a:avLst/>
          </a:prstGeom>
          <a:noFill/>
          <a:ln w="9525">
            <a:solidFill>
              <a:schemeClr val="tx1"/>
            </a:solidFill>
            <a:round/>
            <a:headEnd/>
            <a:tailEnd/>
          </a:ln>
        </p:spPr>
        <p:txBody>
          <a:bodyPr wrap="none" anchor="ctr"/>
          <a:lstStyle/>
          <a:p>
            <a:endParaRPr lang="en-US"/>
          </a:p>
        </p:txBody>
      </p:sp>
      <p:sp>
        <p:nvSpPr>
          <p:cNvPr id="43019" name="Text Box 11"/>
          <p:cNvSpPr txBox="1">
            <a:spLocks noChangeArrowheads="1"/>
          </p:cNvSpPr>
          <p:nvPr/>
        </p:nvSpPr>
        <p:spPr bwMode="auto">
          <a:xfrm>
            <a:off x="3124200" y="2590800"/>
            <a:ext cx="1295400" cy="519113"/>
          </a:xfrm>
          <a:prstGeom prst="rect">
            <a:avLst/>
          </a:prstGeom>
          <a:noFill/>
          <a:ln w="9525">
            <a:noFill/>
            <a:miter lim="800000"/>
            <a:headEnd/>
            <a:tailEnd/>
          </a:ln>
        </p:spPr>
        <p:txBody>
          <a:bodyPr>
            <a:spAutoFit/>
          </a:bodyPr>
          <a:lstStyle/>
          <a:p>
            <a:r>
              <a:rPr lang="en-US" sz="2800"/>
              <a:t>Grave</a:t>
            </a:r>
          </a:p>
        </p:txBody>
      </p:sp>
      <p:sp>
        <p:nvSpPr>
          <p:cNvPr id="43020" name="Text Box 12"/>
          <p:cNvSpPr txBox="1">
            <a:spLocks noChangeArrowheads="1"/>
          </p:cNvSpPr>
          <p:nvPr/>
        </p:nvSpPr>
        <p:spPr bwMode="auto">
          <a:xfrm>
            <a:off x="7239000" y="2605088"/>
            <a:ext cx="914400" cy="519112"/>
          </a:xfrm>
          <a:prstGeom prst="rect">
            <a:avLst/>
          </a:prstGeom>
          <a:noFill/>
          <a:ln w="9525">
            <a:noFill/>
            <a:miter lim="800000"/>
            <a:headEnd/>
            <a:tailEnd/>
          </a:ln>
        </p:spPr>
        <p:txBody>
          <a:bodyPr>
            <a:spAutoFit/>
          </a:bodyPr>
          <a:lstStyle/>
          <a:p>
            <a:r>
              <a:rPr lang="en-US" sz="2800"/>
              <a:t>Hell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01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301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55" presetClass="entr" presetSubtype="0" fill="hold" grpId="0" nodeType="clickEffect">
                                  <p:stCondLst>
                                    <p:cond delay="0"/>
                                  </p:stCondLst>
                                  <p:childTnLst>
                                    <p:set>
                                      <p:cBhvr>
                                        <p:cTn id="12" dur="1" fill="hold">
                                          <p:stCondLst>
                                            <p:cond delay="0"/>
                                          </p:stCondLst>
                                        </p:cTn>
                                        <p:tgtEl>
                                          <p:spTgt spid="43015"/>
                                        </p:tgtEl>
                                        <p:attrNameLst>
                                          <p:attrName>style.visibility</p:attrName>
                                        </p:attrNameLst>
                                      </p:cBhvr>
                                      <p:to>
                                        <p:strVal val="visible"/>
                                      </p:to>
                                    </p:set>
                                    <p:anim calcmode="lin" valueType="num">
                                      <p:cBhvr>
                                        <p:cTn id="13" dur="1000" fill="hold"/>
                                        <p:tgtEl>
                                          <p:spTgt spid="43015"/>
                                        </p:tgtEl>
                                        <p:attrNameLst>
                                          <p:attrName>ppt_w</p:attrName>
                                        </p:attrNameLst>
                                      </p:cBhvr>
                                      <p:tavLst>
                                        <p:tav tm="0">
                                          <p:val>
                                            <p:strVal val="#ppt_w*0.70"/>
                                          </p:val>
                                        </p:tav>
                                        <p:tav tm="100000">
                                          <p:val>
                                            <p:strVal val="#ppt_w"/>
                                          </p:val>
                                        </p:tav>
                                      </p:tavLst>
                                    </p:anim>
                                    <p:anim calcmode="lin" valueType="num">
                                      <p:cBhvr>
                                        <p:cTn id="14" dur="1000" fill="hold"/>
                                        <p:tgtEl>
                                          <p:spTgt spid="43015"/>
                                        </p:tgtEl>
                                        <p:attrNameLst>
                                          <p:attrName>ppt_h</p:attrName>
                                        </p:attrNameLst>
                                      </p:cBhvr>
                                      <p:tavLst>
                                        <p:tav tm="0">
                                          <p:val>
                                            <p:strVal val="#ppt_h"/>
                                          </p:val>
                                        </p:tav>
                                        <p:tav tm="100000">
                                          <p:val>
                                            <p:strVal val="#ppt_h"/>
                                          </p:val>
                                        </p:tav>
                                      </p:tavLst>
                                    </p:anim>
                                    <p:animEffect transition="in" filter="fade">
                                      <p:cBhvr>
                                        <p:cTn id="15" dur="1000"/>
                                        <p:tgtEl>
                                          <p:spTgt spid="43015"/>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grpId="0" nodeType="clickEffect">
                                  <p:stCondLst>
                                    <p:cond delay="0"/>
                                  </p:stCondLst>
                                  <p:childTnLst>
                                    <p:set>
                                      <p:cBhvr>
                                        <p:cTn id="19" dur="1" fill="hold">
                                          <p:stCondLst>
                                            <p:cond delay="0"/>
                                          </p:stCondLst>
                                        </p:cTn>
                                        <p:tgtEl>
                                          <p:spTgt spid="43016"/>
                                        </p:tgtEl>
                                        <p:attrNameLst>
                                          <p:attrName>style.visibility</p:attrName>
                                        </p:attrNameLst>
                                      </p:cBhvr>
                                      <p:to>
                                        <p:strVal val="visible"/>
                                      </p:to>
                                    </p:set>
                                    <p:animEffect transition="in" filter="circle(in)">
                                      <p:cBhvr>
                                        <p:cTn id="20" dur="2000"/>
                                        <p:tgtEl>
                                          <p:spTgt spid="43016"/>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301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3013">
                                            <p:txEl>
                                              <p:pRg st="4" end="4"/>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3013">
                                            <p:txEl>
                                              <p:pRg st="5" end="5"/>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3013">
                                            <p:txEl>
                                              <p:pRg st="6" end="6"/>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3014">
                                            <p:txEl>
                                              <p:pRg st="0" end="0"/>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3014">
                                            <p:txEl>
                                              <p:pRg st="2" end="2"/>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43017"/>
                                        </p:tgtEl>
                                        <p:attrNameLst>
                                          <p:attrName>style.visibility</p:attrName>
                                        </p:attrNameLst>
                                      </p:cBhvr>
                                      <p:to>
                                        <p:strVal val="visible"/>
                                      </p:to>
                                    </p:set>
                                    <p:anim calcmode="lin" valueType="num">
                                      <p:cBhvr>
                                        <p:cTn id="49" dur="1000" fill="hold"/>
                                        <p:tgtEl>
                                          <p:spTgt spid="43017"/>
                                        </p:tgtEl>
                                        <p:attrNameLst>
                                          <p:attrName>ppt_w</p:attrName>
                                        </p:attrNameLst>
                                      </p:cBhvr>
                                      <p:tavLst>
                                        <p:tav tm="0">
                                          <p:val>
                                            <p:strVal val="#ppt_w*0.70"/>
                                          </p:val>
                                        </p:tav>
                                        <p:tav tm="100000">
                                          <p:val>
                                            <p:strVal val="#ppt_w"/>
                                          </p:val>
                                        </p:tav>
                                      </p:tavLst>
                                    </p:anim>
                                    <p:anim calcmode="lin" valueType="num">
                                      <p:cBhvr>
                                        <p:cTn id="50" dur="1000" fill="hold"/>
                                        <p:tgtEl>
                                          <p:spTgt spid="43017"/>
                                        </p:tgtEl>
                                        <p:attrNameLst>
                                          <p:attrName>ppt_h</p:attrName>
                                        </p:attrNameLst>
                                      </p:cBhvr>
                                      <p:tavLst>
                                        <p:tav tm="0">
                                          <p:val>
                                            <p:strVal val="#ppt_h"/>
                                          </p:val>
                                        </p:tav>
                                        <p:tav tm="100000">
                                          <p:val>
                                            <p:strVal val="#ppt_h"/>
                                          </p:val>
                                        </p:tav>
                                      </p:tavLst>
                                    </p:anim>
                                    <p:animEffect transition="in" filter="fade">
                                      <p:cBhvr>
                                        <p:cTn id="51" dur="1000"/>
                                        <p:tgtEl>
                                          <p:spTgt spid="43017"/>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43018"/>
                                        </p:tgtEl>
                                        <p:attrNameLst>
                                          <p:attrName>style.visibility</p:attrName>
                                        </p:attrNameLst>
                                      </p:cBhvr>
                                      <p:to>
                                        <p:strVal val="visible"/>
                                      </p:to>
                                    </p:set>
                                    <p:anim calcmode="lin" valueType="num">
                                      <p:cBhvr>
                                        <p:cTn id="56" dur="1000" fill="hold"/>
                                        <p:tgtEl>
                                          <p:spTgt spid="43018"/>
                                        </p:tgtEl>
                                        <p:attrNameLst>
                                          <p:attrName>ppt_w</p:attrName>
                                        </p:attrNameLst>
                                      </p:cBhvr>
                                      <p:tavLst>
                                        <p:tav tm="0">
                                          <p:val>
                                            <p:strVal val="#ppt_w*0.70"/>
                                          </p:val>
                                        </p:tav>
                                        <p:tav tm="100000">
                                          <p:val>
                                            <p:strVal val="#ppt_w"/>
                                          </p:val>
                                        </p:tav>
                                      </p:tavLst>
                                    </p:anim>
                                    <p:anim calcmode="lin" valueType="num">
                                      <p:cBhvr>
                                        <p:cTn id="57" dur="1000" fill="hold"/>
                                        <p:tgtEl>
                                          <p:spTgt spid="43018"/>
                                        </p:tgtEl>
                                        <p:attrNameLst>
                                          <p:attrName>ppt_h</p:attrName>
                                        </p:attrNameLst>
                                      </p:cBhvr>
                                      <p:tavLst>
                                        <p:tav tm="0">
                                          <p:val>
                                            <p:strVal val="#ppt_h"/>
                                          </p:val>
                                        </p:tav>
                                        <p:tav tm="100000">
                                          <p:val>
                                            <p:strVal val="#ppt_h"/>
                                          </p:val>
                                        </p:tav>
                                      </p:tavLst>
                                    </p:anim>
                                    <p:animEffect transition="in" filter="fade">
                                      <p:cBhvr>
                                        <p:cTn id="58" dur="1000"/>
                                        <p:tgtEl>
                                          <p:spTgt spid="43018"/>
                                        </p:tgtEl>
                                      </p:cBhvr>
                                    </p:animEffec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4302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43014">
                                            <p:txEl>
                                              <p:pRg st="4" end="4"/>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4301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3" grpId="0" build="p"/>
      <p:bldP spid="43014" grpId="0" build="p"/>
      <p:bldP spid="43015" grpId="0" animBg="1"/>
      <p:bldP spid="43016" grpId="0" animBg="1"/>
      <p:bldP spid="43017" grpId="0" animBg="1"/>
      <p:bldP spid="43018" grpId="0" animBg="1"/>
      <p:bldP spid="43019" grpId="0"/>
      <p:bldP spid="4302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Garden of Eden</a:t>
            </a:r>
          </a:p>
        </p:txBody>
      </p:sp>
      <p:sp>
        <p:nvSpPr>
          <p:cNvPr id="7171" name="Rectangle 3"/>
          <p:cNvSpPr>
            <a:spLocks noGrp="1" noChangeArrowheads="1"/>
          </p:cNvSpPr>
          <p:nvPr>
            <p:ph type="body" idx="1"/>
          </p:nvPr>
        </p:nvSpPr>
        <p:spPr>
          <a:xfrm>
            <a:off x="457200" y="1600200"/>
            <a:ext cx="8229600" cy="5029200"/>
          </a:xfrm>
        </p:spPr>
        <p:txBody>
          <a:bodyPr/>
          <a:lstStyle/>
          <a:p>
            <a:pPr eaLnBrk="1" hangingPunct="1"/>
            <a:endParaRPr lang="en-US" sz="2800" smtClean="0"/>
          </a:p>
          <a:p>
            <a:pPr eaLnBrk="1" hangingPunct="1"/>
            <a:r>
              <a:rPr lang="en-US" sz="2800" smtClean="0"/>
              <a:t>Adam and Eve</a:t>
            </a:r>
          </a:p>
          <a:p>
            <a:pPr eaLnBrk="1" hangingPunct="1"/>
            <a:r>
              <a:rPr lang="en-US" sz="2800" b="1" smtClean="0"/>
              <a:t>Man Given Purpose</a:t>
            </a:r>
          </a:p>
          <a:p>
            <a:pPr lvl="1" eaLnBrk="1" hangingPunct="1"/>
            <a:r>
              <a:rPr lang="en-US" sz="2400" smtClean="0"/>
              <a:t> </a:t>
            </a:r>
            <a:r>
              <a:rPr lang="en-US" sz="2400" b="1" smtClean="0"/>
              <a:t>Gen. 2:15</a:t>
            </a:r>
            <a:r>
              <a:rPr lang="en-US" sz="2400" smtClean="0"/>
              <a:t>  </a:t>
            </a:r>
            <a:r>
              <a:rPr lang="en-US" sz="2400" i="1" smtClean="0"/>
              <a:t>And the LORD God took the man, and put him into the garden of Eden to dress it and to keep it. </a:t>
            </a:r>
          </a:p>
          <a:p>
            <a:pPr eaLnBrk="1" hangingPunct="1"/>
            <a:r>
              <a:rPr lang="en-US" sz="2800" b="1" smtClean="0"/>
              <a:t>God Spoke</a:t>
            </a:r>
            <a:r>
              <a:rPr lang="en-US" sz="2800" b="1" i="1" baseline="30000" smtClean="0"/>
              <a:t> </a:t>
            </a:r>
          </a:p>
          <a:p>
            <a:pPr lvl="1" eaLnBrk="1" hangingPunct="1"/>
            <a:r>
              <a:rPr lang="en-US" sz="2400" b="1" smtClean="0"/>
              <a:t>Gen. 2:16-17</a:t>
            </a:r>
            <a:r>
              <a:rPr lang="en-US" sz="2400" smtClean="0"/>
              <a:t> </a:t>
            </a:r>
            <a:r>
              <a:rPr lang="en-US" sz="2400" i="1" baseline="30000" smtClean="0"/>
              <a:t>16</a:t>
            </a:r>
            <a:r>
              <a:rPr lang="en-US" sz="2400" i="1" smtClean="0"/>
              <a:t>And the LORD God commanded the man, saying, Of every tree of the garden thou mayest freely eat: </a:t>
            </a:r>
            <a:r>
              <a:rPr lang="en-US" sz="2400" i="1" baseline="30000" smtClean="0"/>
              <a:t>17 </a:t>
            </a:r>
            <a:r>
              <a:rPr lang="en-US" sz="2400" i="1" smtClean="0"/>
              <a:t>But of the tree of the knowledge of good and evil, thou shalt not eat of it: for in the day that thou eatest thereof thou shalt surely die.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171">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6" descr="MCj04239900000[1]"/>
          <p:cNvPicPr>
            <a:picLocks noChangeAspect="1" noChangeArrowheads="1"/>
          </p:cNvPicPr>
          <p:nvPr/>
        </p:nvPicPr>
        <p:blipFill>
          <a:blip r:embed="rId3"/>
          <a:srcRect/>
          <a:stretch>
            <a:fillRect/>
          </a:stretch>
        </p:blipFill>
        <p:spPr bwMode="auto">
          <a:xfrm>
            <a:off x="838200" y="1752600"/>
            <a:ext cx="2209800" cy="2895600"/>
          </a:xfrm>
          <a:prstGeom prst="rect">
            <a:avLst/>
          </a:prstGeom>
          <a:noFill/>
          <a:ln w="9525">
            <a:noFill/>
            <a:miter lim="800000"/>
            <a:headEnd/>
            <a:tailEnd/>
          </a:ln>
        </p:spPr>
      </p:pic>
      <p:sp>
        <p:nvSpPr>
          <p:cNvPr id="16391" name="Text Box 7"/>
          <p:cNvSpPr txBox="1">
            <a:spLocks noChangeArrowheads="1"/>
          </p:cNvSpPr>
          <p:nvPr/>
        </p:nvSpPr>
        <p:spPr bwMode="auto">
          <a:xfrm>
            <a:off x="946150" y="2120900"/>
            <a:ext cx="2052638" cy="641350"/>
          </a:xfrm>
          <a:prstGeom prst="rect">
            <a:avLst/>
          </a:prstGeom>
          <a:noFill/>
          <a:ln w="9525">
            <a:noFill/>
            <a:miter lim="800000"/>
            <a:headEnd/>
            <a:tailEnd/>
          </a:ln>
        </p:spPr>
        <p:txBody>
          <a:bodyPr>
            <a:spAutoFit/>
          </a:bodyPr>
          <a:lstStyle/>
          <a:p>
            <a:pPr algn="ctr">
              <a:spcBef>
                <a:spcPct val="50000"/>
              </a:spcBef>
            </a:pPr>
            <a:r>
              <a:rPr lang="en-US" b="1"/>
              <a:t>Knowledge Good and Evil</a:t>
            </a:r>
          </a:p>
        </p:txBody>
      </p:sp>
      <p:pic>
        <p:nvPicPr>
          <p:cNvPr id="9220" name="Picture 4" descr="MCj04239900000[1]"/>
          <p:cNvPicPr>
            <a:picLocks noChangeAspect="1" noChangeArrowheads="1"/>
          </p:cNvPicPr>
          <p:nvPr/>
        </p:nvPicPr>
        <p:blipFill>
          <a:blip r:embed="rId3"/>
          <a:srcRect/>
          <a:stretch>
            <a:fillRect/>
          </a:stretch>
        </p:blipFill>
        <p:spPr bwMode="auto">
          <a:xfrm>
            <a:off x="5715000" y="1905000"/>
            <a:ext cx="2438400" cy="2819400"/>
          </a:xfrm>
          <a:prstGeom prst="rect">
            <a:avLst/>
          </a:prstGeom>
          <a:noFill/>
          <a:ln w="9525">
            <a:noFill/>
            <a:miter lim="800000"/>
            <a:headEnd/>
            <a:tailEnd/>
          </a:ln>
        </p:spPr>
      </p:pic>
      <p:sp>
        <p:nvSpPr>
          <p:cNvPr id="16392" name="Text Box 8"/>
          <p:cNvSpPr txBox="1">
            <a:spLocks noChangeArrowheads="1"/>
          </p:cNvSpPr>
          <p:nvPr/>
        </p:nvSpPr>
        <p:spPr bwMode="auto">
          <a:xfrm>
            <a:off x="6581775" y="2386013"/>
            <a:ext cx="809625" cy="457200"/>
          </a:xfrm>
          <a:prstGeom prst="rect">
            <a:avLst/>
          </a:prstGeom>
          <a:noFill/>
          <a:ln w="9525">
            <a:noFill/>
            <a:miter lim="800000"/>
            <a:headEnd/>
            <a:tailEnd/>
          </a:ln>
        </p:spPr>
        <p:txBody>
          <a:bodyPr>
            <a:spAutoFit/>
          </a:bodyPr>
          <a:lstStyle/>
          <a:p>
            <a:pPr>
              <a:spcBef>
                <a:spcPct val="50000"/>
              </a:spcBef>
            </a:pPr>
            <a:r>
              <a:rPr lang="en-US" sz="2400" b="1"/>
              <a:t>Life</a:t>
            </a:r>
          </a:p>
        </p:txBody>
      </p:sp>
      <p:sp>
        <p:nvSpPr>
          <p:cNvPr id="16393" name="Text Box 9"/>
          <p:cNvSpPr txBox="1">
            <a:spLocks noChangeArrowheads="1"/>
          </p:cNvSpPr>
          <p:nvPr/>
        </p:nvSpPr>
        <p:spPr bwMode="auto">
          <a:xfrm>
            <a:off x="2438400" y="1295400"/>
            <a:ext cx="4876800" cy="457200"/>
          </a:xfrm>
          <a:prstGeom prst="rect">
            <a:avLst/>
          </a:prstGeom>
          <a:noFill/>
          <a:ln w="9525">
            <a:noFill/>
            <a:miter lim="800000"/>
            <a:headEnd/>
            <a:tailEnd/>
          </a:ln>
        </p:spPr>
        <p:txBody>
          <a:bodyPr>
            <a:spAutoFit/>
          </a:bodyPr>
          <a:lstStyle/>
          <a:p>
            <a:pPr>
              <a:spcBef>
                <a:spcPct val="50000"/>
              </a:spcBef>
            </a:pPr>
            <a:r>
              <a:rPr lang="en-US" sz="2400"/>
              <a:t>God Said:  Thou shalt surely die!</a:t>
            </a:r>
          </a:p>
        </p:txBody>
      </p:sp>
      <p:grpSp>
        <p:nvGrpSpPr>
          <p:cNvPr id="2" name="Group 31"/>
          <p:cNvGrpSpPr>
            <a:grpSpLocks/>
          </p:cNvGrpSpPr>
          <p:nvPr/>
        </p:nvGrpSpPr>
        <p:grpSpPr bwMode="auto">
          <a:xfrm>
            <a:off x="4800600" y="3733800"/>
            <a:ext cx="457200" cy="838200"/>
            <a:chOff x="3024" y="2016"/>
            <a:chExt cx="288" cy="528"/>
          </a:xfrm>
        </p:grpSpPr>
        <p:sp>
          <p:nvSpPr>
            <p:cNvPr id="9237" name="Line 16"/>
            <p:cNvSpPr>
              <a:spLocks noChangeShapeType="1"/>
            </p:cNvSpPr>
            <p:nvPr/>
          </p:nvSpPr>
          <p:spPr bwMode="auto">
            <a:xfrm>
              <a:off x="3168" y="2208"/>
              <a:ext cx="0" cy="192"/>
            </a:xfrm>
            <a:prstGeom prst="line">
              <a:avLst/>
            </a:prstGeom>
            <a:noFill/>
            <a:ln w="9525">
              <a:solidFill>
                <a:schemeClr val="tx1"/>
              </a:solidFill>
              <a:round/>
              <a:headEnd/>
              <a:tailEnd/>
            </a:ln>
          </p:spPr>
          <p:txBody>
            <a:bodyPr/>
            <a:lstStyle/>
            <a:p>
              <a:endParaRPr lang="en-US"/>
            </a:p>
          </p:txBody>
        </p:sp>
        <p:grpSp>
          <p:nvGrpSpPr>
            <p:cNvPr id="9238" name="Group 20"/>
            <p:cNvGrpSpPr>
              <a:grpSpLocks/>
            </p:cNvGrpSpPr>
            <p:nvPr/>
          </p:nvGrpSpPr>
          <p:grpSpPr bwMode="auto">
            <a:xfrm>
              <a:off x="3024" y="2016"/>
              <a:ext cx="288" cy="528"/>
              <a:chOff x="3024" y="2016"/>
              <a:chExt cx="288" cy="528"/>
            </a:xfrm>
          </p:grpSpPr>
          <p:sp>
            <p:nvSpPr>
              <p:cNvPr id="9239" name="Oval 15"/>
              <p:cNvSpPr>
                <a:spLocks noChangeArrowheads="1"/>
              </p:cNvSpPr>
              <p:nvPr/>
            </p:nvSpPr>
            <p:spPr bwMode="auto">
              <a:xfrm>
                <a:off x="3024" y="2016"/>
                <a:ext cx="288" cy="192"/>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9240" name="Line 17"/>
              <p:cNvSpPr>
                <a:spLocks noChangeShapeType="1"/>
              </p:cNvSpPr>
              <p:nvPr/>
            </p:nvSpPr>
            <p:spPr bwMode="auto">
              <a:xfrm flipH="1">
                <a:off x="3024" y="2400"/>
                <a:ext cx="144" cy="144"/>
              </a:xfrm>
              <a:prstGeom prst="line">
                <a:avLst/>
              </a:prstGeom>
              <a:noFill/>
              <a:ln w="9525">
                <a:solidFill>
                  <a:schemeClr val="tx1"/>
                </a:solidFill>
                <a:round/>
                <a:headEnd/>
                <a:tailEnd/>
              </a:ln>
            </p:spPr>
            <p:txBody>
              <a:bodyPr/>
              <a:lstStyle/>
              <a:p>
                <a:endParaRPr lang="en-US"/>
              </a:p>
            </p:txBody>
          </p:sp>
          <p:sp>
            <p:nvSpPr>
              <p:cNvPr id="9241" name="Line 18"/>
              <p:cNvSpPr>
                <a:spLocks noChangeShapeType="1"/>
              </p:cNvSpPr>
              <p:nvPr/>
            </p:nvSpPr>
            <p:spPr bwMode="auto">
              <a:xfrm>
                <a:off x="3168" y="2400"/>
                <a:ext cx="96" cy="144"/>
              </a:xfrm>
              <a:prstGeom prst="line">
                <a:avLst/>
              </a:prstGeom>
              <a:noFill/>
              <a:ln w="9525">
                <a:solidFill>
                  <a:schemeClr val="tx1"/>
                </a:solidFill>
                <a:round/>
                <a:headEnd/>
                <a:tailEnd/>
              </a:ln>
            </p:spPr>
            <p:txBody>
              <a:bodyPr/>
              <a:lstStyle/>
              <a:p>
                <a:endParaRPr lang="en-US"/>
              </a:p>
            </p:txBody>
          </p:sp>
          <p:sp>
            <p:nvSpPr>
              <p:cNvPr id="9242" name="Line 19"/>
              <p:cNvSpPr>
                <a:spLocks noChangeShapeType="1"/>
              </p:cNvSpPr>
              <p:nvPr/>
            </p:nvSpPr>
            <p:spPr bwMode="auto">
              <a:xfrm>
                <a:off x="3072" y="2304"/>
                <a:ext cx="192" cy="0"/>
              </a:xfrm>
              <a:prstGeom prst="line">
                <a:avLst/>
              </a:prstGeom>
              <a:noFill/>
              <a:ln w="9525">
                <a:solidFill>
                  <a:schemeClr val="tx1"/>
                </a:solidFill>
                <a:round/>
                <a:headEnd/>
                <a:tailEnd/>
              </a:ln>
            </p:spPr>
            <p:txBody>
              <a:bodyPr/>
              <a:lstStyle/>
              <a:p>
                <a:endParaRPr lang="en-US"/>
              </a:p>
            </p:txBody>
          </p:sp>
        </p:grpSp>
      </p:grpSp>
      <p:grpSp>
        <p:nvGrpSpPr>
          <p:cNvPr id="4" name="Group 30"/>
          <p:cNvGrpSpPr>
            <a:grpSpLocks/>
          </p:cNvGrpSpPr>
          <p:nvPr/>
        </p:nvGrpSpPr>
        <p:grpSpPr bwMode="auto">
          <a:xfrm>
            <a:off x="3962400" y="3733800"/>
            <a:ext cx="457200" cy="838200"/>
            <a:chOff x="2064" y="2112"/>
            <a:chExt cx="288" cy="528"/>
          </a:xfrm>
        </p:grpSpPr>
        <p:sp>
          <p:nvSpPr>
            <p:cNvPr id="9229" name="Oval 22"/>
            <p:cNvSpPr>
              <a:spLocks noChangeArrowheads="1"/>
            </p:cNvSpPr>
            <p:nvPr/>
          </p:nvSpPr>
          <p:spPr bwMode="auto">
            <a:xfrm>
              <a:off x="2064" y="2112"/>
              <a:ext cx="288" cy="192"/>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9230" name="Line 23"/>
            <p:cNvSpPr>
              <a:spLocks noChangeShapeType="1"/>
            </p:cNvSpPr>
            <p:nvPr/>
          </p:nvSpPr>
          <p:spPr bwMode="auto">
            <a:xfrm flipH="1">
              <a:off x="2064" y="2496"/>
              <a:ext cx="144" cy="144"/>
            </a:xfrm>
            <a:prstGeom prst="line">
              <a:avLst/>
            </a:prstGeom>
            <a:noFill/>
            <a:ln w="9525">
              <a:solidFill>
                <a:schemeClr val="tx1"/>
              </a:solidFill>
              <a:round/>
              <a:headEnd/>
              <a:tailEnd/>
            </a:ln>
          </p:spPr>
          <p:txBody>
            <a:bodyPr/>
            <a:lstStyle/>
            <a:p>
              <a:endParaRPr lang="en-US"/>
            </a:p>
          </p:txBody>
        </p:sp>
        <p:sp>
          <p:nvSpPr>
            <p:cNvPr id="9231" name="Line 24"/>
            <p:cNvSpPr>
              <a:spLocks noChangeShapeType="1"/>
            </p:cNvSpPr>
            <p:nvPr/>
          </p:nvSpPr>
          <p:spPr bwMode="auto">
            <a:xfrm>
              <a:off x="2208" y="2496"/>
              <a:ext cx="96" cy="144"/>
            </a:xfrm>
            <a:prstGeom prst="line">
              <a:avLst/>
            </a:prstGeom>
            <a:noFill/>
            <a:ln w="9525">
              <a:solidFill>
                <a:schemeClr val="tx1"/>
              </a:solidFill>
              <a:round/>
              <a:headEnd/>
              <a:tailEnd/>
            </a:ln>
          </p:spPr>
          <p:txBody>
            <a:bodyPr/>
            <a:lstStyle/>
            <a:p>
              <a:endParaRPr lang="en-US"/>
            </a:p>
          </p:txBody>
        </p:sp>
        <p:sp>
          <p:nvSpPr>
            <p:cNvPr id="9232" name="Line 25"/>
            <p:cNvSpPr>
              <a:spLocks noChangeShapeType="1"/>
            </p:cNvSpPr>
            <p:nvPr/>
          </p:nvSpPr>
          <p:spPr bwMode="auto">
            <a:xfrm>
              <a:off x="2112" y="2400"/>
              <a:ext cx="192" cy="0"/>
            </a:xfrm>
            <a:prstGeom prst="line">
              <a:avLst/>
            </a:prstGeom>
            <a:noFill/>
            <a:ln w="9525">
              <a:solidFill>
                <a:schemeClr val="tx1"/>
              </a:solidFill>
              <a:round/>
              <a:headEnd/>
              <a:tailEnd/>
            </a:ln>
          </p:spPr>
          <p:txBody>
            <a:bodyPr/>
            <a:lstStyle/>
            <a:p>
              <a:endParaRPr lang="en-US"/>
            </a:p>
          </p:txBody>
        </p:sp>
        <p:sp>
          <p:nvSpPr>
            <p:cNvPr id="9233" name="Line 26"/>
            <p:cNvSpPr>
              <a:spLocks noChangeShapeType="1"/>
            </p:cNvSpPr>
            <p:nvPr/>
          </p:nvSpPr>
          <p:spPr bwMode="auto">
            <a:xfrm>
              <a:off x="2208" y="2304"/>
              <a:ext cx="0" cy="96"/>
            </a:xfrm>
            <a:prstGeom prst="line">
              <a:avLst/>
            </a:prstGeom>
            <a:noFill/>
            <a:ln w="9525">
              <a:solidFill>
                <a:schemeClr val="tx1"/>
              </a:solidFill>
              <a:round/>
              <a:headEnd/>
              <a:tailEnd/>
            </a:ln>
          </p:spPr>
          <p:txBody>
            <a:bodyPr/>
            <a:lstStyle/>
            <a:p>
              <a:endParaRPr lang="en-US"/>
            </a:p>
          </p:txBody>
        </p:sp>
        <p:sp>
          <p:nvSpPr>
            <p:cNvPr id="9234" name="Line 27"/>
            <p:cNvSpPr>
              <a:spLocks noChangeShapeType="1"/>
            </p:cNvSpPr>
            <p:nvPr/>
          </p:nvSpPr>
          <p:spPr bwMode="auto">
            <a:xfrm flipH="1">
              <a:off x="2112" y="2496"/>
              <a:ext cx="192" cy="0"/>
            </a:xfrm>
            <a:prstGeom prst="line">
              <a:avLst/>
            </a:prstGeom>
            <a:noFill/>
            <a:ln w="9525">
              <a:solidFill>
                <a:schemeClr val="tx1"/>
              </a:solidFill>
              <a:round/>
              <a:headEnd/>
              <a:tailEnd/>
            </a:ln>
          </p:spPr>
          <p:txBody>
            <a:bodyPr/>
            <a:lstStyle/>
            <a:p>
              <a:endParaRPr lang="en-US"/>
            </a:p>
          </p:txBody>
        </p:sp>
        <p:sp>
          <p:nvSpPr>
            <p:cNvPr id="9235" name="Line 28"/>
            <p:cNvSpPr>
              <a:spLocks noChangeShapeType="1"/>
            </p:cNvSpPr>
            <p:nvPr/>
          </p:nvSpPr>
          <p:spPr bwMode="auto">
            <a:xfrm flipH="1">
              <a:off x="2112" y="2400"/>
              <a:ext cx="96" cy="96"/>
            </a:xfrm>
            <a:prstGeom prst="line">
              <a:avLst/>
            </a:prstGeom>
            <a:noFill/>
            <a:ln w="9525">
              <a:solidFill>
                <a:schemeClr val="tx1"/>
              </a:solidFill>
              <a:round/>
              <a:headEnd/>
              <a:tailEnd/>
            </a:ln>
          </p:spPr>
          <p:txBody>
            <a:bodyPr/>
            <a:lstStyle/>
            <a:p>
              <a:endParaRPr lang="en-US"/>
            </a:p>
          </p:txBody>
        </p:sp>
        <p:sp>
          <p:nvSpPr>
            <p:cNvPr id="9236" name="Line 29"/>
            <p:cNvSpPr>
              <a:spLocks noChangeShapeType="1"/>
            </p:cNvSpPr>
            <p:nvPr/>
          </p:nvSpPr>
          <p:spPr bwMode="auto">
            <a:xfrm>
              <a:off x="2208" y="2400"/>
              <a:ext cx="96" cy="96"/>
            </a:xfrm>
            <a:prstGeom prst="line">
              <a:avLst/>
            </a:prstGeom>
            <a:noFill/>
            <a:ln w="9525">
              <a:solidFill>
                <a:schemeClr val="tx1"/>
              </a:solidFill>
              <a:round/>
              <a:headEnd/>
              <a:tailEnd/>
            </a:ln>
          </p:spPr>
          <p:txBody>
            <a:bodyPr/>
            <a:lstStyle/>
            <a:p>
              <a:endParaRPr lang="en-US"/>
            </a:p>
          </p:txBody>
        </p:sp>
      </p:grpSp>
      <p:grpSp>
        <p:nvGrpSpPr>
          <p:cNvPr id="5" name="Group 39"/>
          <p:cNvGrpSpPr>
            <a:grpSpLocks/>
          </p:cNvGrpSpPr>
          <p:nvPr/>
        </p:nvGrpSpPr>
        <p:grpSpPr bwMode="auto">
          <a:xfrm>
            <a:off x="838200" y="1143000"/>
            <a:ext cx="2286000" cy="4419600"/>
            <a:chOff x="528" y="720"/>
            <a:chExt cx="1440" cy="2784"/>
          </a:xfrm>
        </p:grpSpPr>
        <p:sp>
          <p:nvSpPr>
            <p:cNvPr id="9226" name="Oval 36"/>
            <p:cNvSpPr>
              <a:spLocks noChangeArrowheads="1"/>
            </p:cNvSpPr>
            <p:nvPr/>
          </p:nvSpPr>
          <p:spPr bwMode="auto">
            <a:xfrm>
              <a:off x="528" y="720"/>
              <a:ext cx="1440" cy="2784"/>
            </a:xfrm>
            <a:prstGeom prst="ellipse">
              <a:avLst/>
            </a:prstGeom>
            <a:noFill/>
            <a:ln w="28575">
              <a:solidFill>
                <a:srgbClr val="FF0000"/>
              </a:solidFill>
              <a:round/>
              <a:headEnd/>
              <a:tailEnd/>
            </a:ln>
          </p:spPr>
          <p:txBody>
            <a:bodyPr wrap="none" anchor="ctr"/>
            <a:lstStyle/>
            <a:p>
              <a:endParaRPr lang="en-US"/>
            </a:p>
          </p:txBody>
        </p:sp>
        <p:sp>
          <p:nvSpPr>
            <p:cNvPr id="9227" name="Line 37"/>
            <p:cNvSpPr>
              <a:spLocks noChangeShapeType="1"/>
            </p:cNvSpPr>
            <p:nvPr/>
          </p:nvSpPr>
          <p:spPr bwMode="auto">
            <a:xfrm flipV="1">
              <a:off x="720" y="1056"/>
              <a:ext cx="1008" cy="1920"/>
            </a:xfrm>
            <a:prstGeom prst="line">
              <a:avLst/>
            </a:prstGeom>
            <a:noFill/>
            <a:ln w="28575">
              <a:solidFill>
                <a:srgbClr val="FF0000"/>
              </a:solidFill>
              <a:round/>
              <a:headEnd/>
              <a:tailEnd/>
            </a:ln>
          </p:spPr>
          <p:txBody>
            <a:bodyPr/>
            <a:lstStyle/>
            <a:p>
              <a:endParaRPr lang="en-US"/>
            </a:p>
          </p:txBody>
        </p:sp>
        <p:sp>
          <p:nvSpPr>
            <p:cNvPr id="9228" name="Line 38"/>
            <p:cNvSpPr>
              <a:spLocks noChangeShapeType="1"/>
            </p:cNvSpPr>
            <p:nvPr/>
          </p:nvSpPr>
          <p:spPr bwMode="auto">
            <a:xfrm>
              <a:off x="816" y="1008"/>
              <a:ext cx="1008" cy="1920"/>
            </a:xfrm>
            <a:prstGeom prst="line">
              <a:avLst/>
            </a:prstGeom>
            <a:noFill/>
            <a:ln w="28575">
              <a:solidFill>
                <a:srgbClr val="FF0000"/>
              </a:solidFill>
              <a:round/>
              <a:headEnd/>
              <a:tailEnd/>
            </a:ln>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500"/>
                                  </p:stCondLst>
                                  <p:childTnLst>
                                    <p:set>
                                      <p:cBhvr>
                                        <p:cTn id="9" dur="1" fill="hold">
                                          <p:stCondLst>
                                            <p:cond delay="0"/>
                                          </p:stCondLst>
                                        </p:cTn>
                                        <p:tgtEl>
                                          <p:spTgt spid="4"/>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6391"/>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6392"/>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55"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1000" fill="hold"/>
                                        <p:tgtEl>
                                          <p:spTgt spid="5"/>
                                        </p:tgtEl>
                                        <p:attrNameLst>
                                          <p:attrName>ppt_w</p:attrName>
                                        </p:attrNameLst>
                                      </p:cBhvr>
                                      <p:tavLst>
                                        <p:tav tm="0">
                                          <p:val>
                                            <p:strVal val="#ppt_w*0.70"/>
                                          </p:val>
                                        </p:tav>
                                        <p:tav tm="100000">
                                          <p:val>
                                            <p:strVal val="#ppt_w"/>
                                          </p:val>
                                        </p:tav>
                                      </p:tavLst>
                                    </p:anim>
                                    <p:anim calcmode="lin" valueType="num">
                                      <p:cBhvr>
                                        <p:cTn id="23" dur="1000" fill="hold"/>
                                        <p:tgtEl>
                                          <p:spTgt spid="5"/>
                                        </p:tgtEl>
                                        <p:attrNameLst>
                                          <p:attrName>ppt_h</p:attrName>
                                        </p:attrNameLst>
                                      </p:cBhvr>
                                      <p:tavLst>
                                        <p:tav tm="0">
                                          <p:val>
                                            <p:strVal val="#ppt_h"/>
                                          </p:val>
                                        </p:tav>
                                        <p:tav tm="100000">
                                          <p:val>
                                            <p:strVal val="#ppt_h"/>
                                          </p:val>
                                        </p:tav>
                                      </p:tavLst>
                                    </p:anim>
                                    <p:animEffect transition="in" filter="fade">
                                      <p:cBhvr>
                                        <p:cTn id="24" dur="10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39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1" grpId="0"/>
      <p:bldP spid="16392" grpId="0"/>
      <p:bldP spid="1639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Garden of Eden</a:t>
            </a:r>
          </a:p>
        </p:txBody>
      </p:sp>
      <p:sp>
        <p:nvSpPr>
          <p:cNvPr id="48131" name="Rectangle 3"/>
          <p:cNvSpPr>
            <a:spLocks noGrp="1" noChangeArrowheads="1"/>
          </p:cNvSpPr>
          <p:nvPr>
            <p:ph type="body" idx="1"/>
          </p:nvPr>
        </p:nvSpPr>
        <p:spPr>
          <a:xfrm>
            <a:off x="457200" y="1600200"/>
            <a:ext cx="8229600" cy="4724400"/>
          </a:xfrm>
        </p:spPr>
        <p:txBody>
          <a:bodyPr/>
          <a:lstStyle/>
          <a:p>
            <a:pPr eaLnBrk="1" hangingPunct="1">
              <a:lnSpc>
                <a:spcPct val="80000"/>
              </a:lnSpc>
            </a:pPr>
            <a:r>
              <a:rPr lang="en-US" sz="2800" b="1" smtClean="0"/>
              <a:t>Satan Spoke –</a:t>
            </a:r>
            <a:r>
              <a:rPr lang="en-US" sz="2400" b="1" smtClean="0"/>
              <a:t> </a:t>
            </a:r>
          </a:p>
          <a:p>
            <a:pPr lvl="1" eaLnBrk="1" hangingPunct="1">
              <a:lnSpc>
                <a:spcPct val="80000"/>
              </a:lnSpc>
            </a:pPr>
            <a:r>
              <a:rPr lang="en-US" sz="2400" b="1" smtClean="0"/>
              <a:t>Gen. 3:1-6</a:t>
            </a:r>
            <a:r>
              <a:rPr lang="en-US" sz="2400" smtClean="0"/>
              <a:t> </a:t>
            </a:r>
            <a:r>
              <a:rPr lang="en-US" sz="2400" baseline="30000" smtClean="0"/>
              <a:t>1</a:t>
            </a:r>
            <a:r>
              <a:rPr lang="en-US" sz="2400" smtClean="0"/>
              <a:t> Now the serpent was more subtil than any beast of the field which the LORD God had made. And he said unto the woman, Yea, hath God said, Ye shall not eat of every tree of the garden? </a:t>
            </a:r>
            <a:r>
              <a:rPr lang="en-US" sz="2400" baseline="30000" smtClean="0"/>
              <a:t>2 </a:t>
            </a:r>
            <a:r>
              <a:rPr lang="en-US" sz="2400" smtClean="0"/>
              <a:t>And the woman said unto the serpent, We may eat of the fruit of the trees of the garden: </a:t>
            </a:r>
            <a:r>
              <a:rPr lang="en-US" sz="2400" baseline="30000" smtClean="0"/>
              <a:t>3</a:t>
            </a:r>
            <a:r>
              <a:rPr lang="en-US" sz="2400" smtClean="0"/>
              <a:t> But of the fruit of the tree which </a:t>
            </a:r>
            <a:r>
              <a:rPr lang="en-US" sz="2400" i="1" smtClean="0"/>
              <a:t>is</a:t>
            </a:r>
            <a:r>
              <a:rPr lang="en-US" sz="2400" smtClean="0"/>
              <a:t> in the midst of the garden, God hath said, Ye shall not eat of it, neither shall ye touch it, lest ye die. </a:t>
            </a:r>
            <a:r>
              <a:rPr lang="en-US" sz="2400" baseline="30000" smtClean="0"/>
              <a:t>4</a:t>
            </a:r>
            <a:r>
              <a:rPr lang="en-US" sz="2400" smtClean="0"/>
              <a:t> </a:t>
            </a:r>
            <a:r>
              <a:rPr lang="en-US" sz="2400" b="1" u="sng" smtClean="0">
                <a:solidFill>
                  <a:srgbClr val="FF0000"/>
                </a:solidFill>
              </a:rPr>
              <a:t>And the serpent said unto the woman, Ye shall not surely die</a:t>
            </a:r>
            <a:r>
              <a:rPr lang="en-US" sz="2400" smtClean="0"/>
              <a:t>: </a:t>
            </a:r>
            <a:r>
              <a:rPr lang="en-US" sz="2400" baseline="30000" smtClean="0"/>
              <a:t>5</a:t>
            </a:r>
            <a:r>
              <a:rPr lang="en-US" sz="2400" smtClean="0"/>
              <a:t> For God doth know that in the day ye eat thereof, then your eyes shall be opened, and ye shall be as gods, knowing good and evil.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813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TotalTime>
  <Words>2127</Words>
  <Application>Microsoft Office PowerPoint</Application>
  <PresentationFormat>On-screen Show (4:3)</PresentationFormat>
  <Paragraphs>202</Paragraphs>
  <Slides>31</Slides>
  <Notes>31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31</vt:i4>
      </vt:variant>
    </vt:vector>
  </HeadingPairs>
  <TitlesOfParts>
    <vt:vector size="33" baseType="lpstr">
      <vt:lpstr>Arial</vt:lpstr>
      <vt:lpstr>Default Design</vt:lpstr>
      <vt:lpstr>Patriarchal Age</vt:lpstr>
      <vt:lpstr>Biblical Time Line</vt:lpstr>
      <vt:lpstr>Creation</vt:lpstr>
      <vt:lpstr>Creation</vt:lpstr>
      <vt:lpstr>Creation</vt:lpstr>
      <vt:lpstr>Who/What should be fear?</vt:lpstr>
      <vt:lpstr>Garden of Eden</vt:lpstr>
      <vt:lpstr>Slide 8</vt:lpstr>
      <vt:lpstr>Garden of Eden</vt:lpstr>
      <vt:lpstr>Slide 10</vt:lpstr>
      <vt:lpstr>Garden of Eden</vt:lpstr>
      <vt:lpstr>Slide 12</vt:lpstr>
      <vt:lpstr>Cain and Abel</vt:lpstr>
      <vt:lpstr>Slide 14</vt:lpstr>
      <vt:lpstr>Cain and Abel</vt:lpstr>
      <vt:lpstr>Slide 16</vt:lpstr>
      <vt:lpstr>Cain and Abel</vt:lpstr>
      <vt:lpstr>Cain and Abel</vt:lpstr>
      <vt:lpstr>Flood</vt:lpstr>
      <vt:lpstr>Flood</vt:lpstr>
      <vt:lpstr>Noah’s Ark</vt:lpstr>
      <vt:lpstr>Flood</vt:lpstr>
      <vt:lpstr>Noah’s Ark</vt:lpstr>
      <vt:lpstr>God’s Plan for Noah</vt:lpstr>
      <vt:lpstr>Earth’s Next Destruction</vt:lpstr>
      <vt:lpstr>Earth’s Next Destruction</vt:lpstr>
      <vt:lpstr>Promises</vt:lpstr>
      <vt:lpstr>Sodom &amp; Gomorrah</vt:lpstr>
      <vt:lpstr>Linage of Abraham</vt:lpstr>
      <vt:lpstr>Moses</vt:lpstr>
      <vt:lpstr>Moses</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Patriarchal Age</dc:title>
  <dc:creator>Dawn McCorkle</dc:creator>
  <cp:lastModifiedBy>Shawn McCorkle</cp:lastModifiedBy>
  <cp:revision>6</cp:revision>
  <dcterms:created xsi:type="dcterms:W3CDTF">2007-10-30T22:52:50Z</dcterms:created>
  <dcterms:modified xsi:type="dcterms:W3CDTF">2008-05-22T15:00:05Z</dcterms:modified>
</cp:coreProperties>
</file>